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4"/>
  </p:sldMasterIdLst>
  <p:notesMasterIdLst>
    <p:notesMasterId r:id="rId43"/>
  </p:notesMasterIdLst>
  <p:handoutMasterIdLst>
    <p:handoutMasterId r:id="rId44"/>
  </p:handoutMasterIdLst>
  <p:sldIdLst>
    <p:sldId id="284" r:id="rId5"/>
    <p:sldId id="270" r:id="rId6"/>
    <p:sldId id="321" r:id="rId7"/>
    <p:sldId id="335" r:id="rId8"/>
    <p:sldId id="336" r:id="rId9"/>
    <p:sldId id="305" r:id="rId10"/>
    <p:sldId id="337" r:id="rId11"/>
    <p:sldId id="342" r:id="rId12"/>
    <p:sldId id="338" r:id="rId13"/>
    <p:sldId id="307" r:id="rId14"/>
    <p:sldId id="308" r:id="rId15"/>
    <p:sldId id="309" r:id="rId16"/>
    <p:sldId id="310" r:id="rId17"/>
    <p:sldId id="311" r:id="rId18"/>
    <p:sldId id="316" r:id="rId19"/>
    <p:sldId id="339" r:id="rId20"/>
    <p:sldId id="312" r:id="rId21"/>
    <p:sldId id="317" r:id="rId22"/>
    <p:sldId id="313" r:id="rId23"/>
    <p:sldId id="318" r:id="rId24"/>
    <p:sldId id="314" r:id="rId25"/>
    <p:sldId id="319" r:id="rId26"/>
    <p:sldId id="315" r:id="rId27"/>
    <p:sldId id="320" r:id="rId28"/>
    <p:sldId id="302" r:id="rId29"/>
    <p:sldId id="303" r:id="rId30"/>
    <p:sldId id="304" r:id="rId31"/>
    <p:sldId id="326" r:id="rId32"/>
    <p:sldId id="327" r:id="rId33"/>
    <p:sldId id="322" r:id="rId34"/>
    <p:sldId id="330" r:id="rId35"/>
    <p:sldId id="331" r:id="rId36"/>
    <p:sldId id="340" r:id="rId37"/>
    <p:sldId id="341" r:id="rId38"/>
    <p:sldId id="328" r:id="rId39"/>
    <p:sldId id="344" r:id="rId40"/>
    <p:sldId id="343" r:id="rId41"/>
    <p:sldId id="33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o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FA"/>
    <a:srgbClr val="46494F"/>
    <a:srgbClr val="00ADC9"/>
    <a:srgbClr val="FF8400"/>
    <a:srgbClr val="00193C"/>
    <a:srgbClr val="464A4F"/>
    <a:srgbClr val="001021"/>
    <a:srgbClr val="105499"/>
    <a:srgbClr val="0E4185"/>
    <a:srgbClr val="1E5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45" autoAdjust="0"/>
    <p:restoredTop sz="61637" autoAdjust="0"/>
  </p:normalViewPr>
  <p:slideViewPr>
    <p:cSldViewPr snapToGrid="0" snapToObjects="1">
      <p:cViewPr varScale="1">
        <p:scale>
          <a:sx n="70" d="100"/>
          <a:sy n="70" d="100"/>
        </p:scale>
        <p:origin x="2676" y="72"/>
      </p:cViewPr>
      <p:guideLst>
        <p:guide orient="horz" pos="9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0242"/>
    </p:cViewPr>
  </p:sorterViewPr>
  <p:notesViewPr>
    <p:cSldViewPr snapToGrid="0" snapToObjects="1">
      <p:cViewPr varScale="1">
        <p:scale>
          <a:sx n="249" d="100"/>
          <a:sy n="249" d="100"/>
        </p:scale>
        <p:origin x="28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B66C5-506F-E84B-BAA8-D37CFB53A7BD}" type="datetimeFigureOut">
              <a:rPr lang="en-US" smtClean="0"/>
              <a:t>3/16/2020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96937-A7FC-EB42-840C-14DAEC2967A3}" type="slidenum">
              <a:rPr lang="en-US" smtClean="0"/>
              <a:t>‹#›</a:t>
            </a:fld>
            <a:endParaRPr lang="en-US"/>
          </a:p>
        </p:txBody>
      </p:sp>
    </p:spTree>
    <p:extLst>
      <p:ext uri="{BB962C8B-B14F-4D97-AF65-F5344CB8AC3E}">
        <p14:creationId xmlns:p14="http://schemas.microsoft.com/office/powerpoint/2010/main" val="126694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71F68-CD23-AA48-AD80-B6C70AC6A79F}" type="datetimeFigureOut">
              <a:rPr lang="en-US" smtClean="0"/>
              <a:t>3/16/2020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34D68-8857-5A41-94FA-9A368DA3B596}" type="slidenum">
              <a:rPr lang="en-US" smtClean="0"/>
              <a:t>‹#›</a:t>
            </a:fld>
            <a:endParaRPr lang="en-US"/>
          </a:p>
        </p:txBody>
      </p:sp>
    </p:spTree>
    <p:extLst>
      <p:ext uri="{BB962C8B-B14F-4D97-AF65-F5344CB8AC3E}">
        <p14:creationId xmlns:p14="http://schemas.microsoft.com/office/powerpoint/2010/main" val="129460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session on how to enable safe secure remote working.  </a:t>
            </a:r>
          </a:p>
          <a:p>
            <a:endParaRPr lang="en-US" dirty="0"/>
          </a:p>
          <a:p>
            <a:r>
              <a:rPr lang="en-US" dirty="0"/>
              <a:t>Coronavirus has put remote or home working at the top of everyone’s minds. Whether you’re already enabling remote working, or are developing a contingency plan in case you need to, this session is for you.</a:t>
            </a:r>
          </a:p>
          <a:p>
            <a:endParaRPr lang="en-US" dirty="0"/>
          </a:p>
          <a:p>
            <a:r>
              <a:rPr lang="en-US" dirty="0"/>
              <a:t>We’ll provide practical advice for IT teams to implement, as well as giving you tips you can pass on to your users for when they’re working from home.</a:t>
            </a:r>
          </a:p>
          <a:p>
            <a:endParaRPr lang="en-US" dirty="0"/>
          </a:p>
          <a:p>
            <a:r>
              <a:rPr lang="en-US" dirty="0"/>
              <a:t>And, of course, coronavirus is just one reason people need to work from home. The tips we’re providing here are just as applicable whatever the reason to work remotely. </a:t>
            </a:r>
          </a:p>
        </p:txBody>
      </p:sp>
      <p:sp>
        <p:nvSpPr>
          <p:cNvPr id="4" name="Slide Number Placeholder 3"/>
          <p:cNvSpPr>
            <a:spLocks noGrp="1"/>
          </p:cNvSpPr>
          <p:nvPr>
            <p:ph type="sldNum" sz="quarter" idx="10"/>
          </p:nvPr>
        </p:nvSpPr>
        <p:spPr/>
        <p:txBody>
          <a:bodyPr/>
          <a:lstStyle/>
          <a:p>
            <a:fld id="{A6E34D68-8857-5A41-94FA-9A368DA3B596}" type="slidenum">
              <a:rPr lang="en-US" smtClean="0"/>
              <a:t>1</a:t>
            </a:fld>
            <a:endParaRPr lang="en-US"/>
          </a:p>
        </p:txBody>
      </p:sp>
    </p:spTree>
    <p:extLst>
      <p:ext uri="{BB962C8B-B14F-4D97-AF65-F5344CB8AC3E}">
        <p14:creationId xmlns:p14="http://schemas.microsoft.com/office/powerpoint/2010/main" val="262707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Tip 3 is to encrypt your devices wherever possible.</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10</a:t>
            </a:fld>
            <a:endParaRPr lang="en-US"/>
          </a:p>
        </p:txBody>
      </p:sp>
    </p:spTree>
    <p:extLst>
      <p:ext uri="{BB962C8B-B14F-4D97-AF65-F5344CB8AC3E}">
        <p14:creationId xmlns:p14="http://schemas.microsoft.com/office/powerpoint/2010/main" val="314581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piece of advice applies to whether employees are working full time in the office, full time remotely, or a combination of the two. With the many regulations regarding data protection and privacy, it is always good to encrypt the devices (laptops, phones, tablets, etc).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phones and laptops your users are using when working remotely often give access to customer data and other sensitive information that needs to be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When people are out of the office you open yourself up to greater risk of lost or stolen devices– people are more likely to leave devices in cafes and taxis, or have them stolen from their cars or homes.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major Operating Systems (Windows, macOS, iOS, and Android) all have a form of full disk encryption (Windows, macOS) or full device encryption (iOS, Android) inbuilt and easily enabled. These forms of encryption help protect data at rest.</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And also look to have an encryption management tool, so that you can quickly address any issues and also demonstrate that the device was encrypted – and the data protected – if the worst happens. If you can prove the data was protected you’ll minimize your risk of a data breach fine.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Also look to use Multi-Factor-Authentication (MFA) to provide an additional layers of security in the event that the worst happens. Yes, some of your users may complain that having to authenticate is annoying, but it’s common security practice.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11</a:t>
            </a:fld>
            <a:endParaRPr lang="en-US"/>
          </a:p>
        </p:txBody>
      </p:sp>
    </p:spTree>
    <p:extLst>
      <p:ext uri="{BB962C8B-B14F-4D97-AF65-F5344CB8AC3E}">
        <p14:creationId xmlns:p14="http://schemas.microsoft.com/office/powerpoint/2010/main" val="292175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#4 – Our fourth tip is to create a secure connection back to the office</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12</a:t>
            </a:fld>
            <a:endParaRPr lang="en-US"/>
          </a:p>
        </p:txBody>
      </p:sp>
    </p:spTree>
    <p:extLst>
      <p:ext uri="{BB962C8B-B14F-4D97-AF65-F5344CB8AC3E}">
        <p14:creationId xmlns:p14="http://schemas.microsoft.com/office/powerpoint/2010/main" val="73003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one may sound like common sense, but not everyone thinks of it. Virtual Private Network (VPN) technology has been around for a while and allows remote employees to connect to the work network and interact with services and servers the same as if they were on the office network. This comes with two primary benefits:</a:t>
            </a:r>
          </a:p>
          <a:p>
            <a:pPr marL="0" indent="0">
              <a:buFont typeface="Arial" panose="020B0604020202020204" pitchFamily="34" charset="0"/>
              <a:buNone/>
            </a:pPr>
            <a:endParaRPr lang="en-US" dirty="0"/>
          </a:p>
          <a:p>
            <a:pPr marL="685800" lvl="1" indent="-228600">
              <a:buFont typeface="Arial" panose="020B0604020202020204" pitchFamily="34" charset="0"/>
              <a:buAutoNum type="arabicParenR"/>
            </a:pPr>
            <a:r>
              <a:rPr lang="en-US" dirty="0"/>
              <a:t>The first is more of a user-friendly benefit. When a user is remote, all they need to do it open the VPN app and connect. Then if all their workplace processes are the same from that point there is no need to retrain them or educate them on how to do their work remotely. Productivity wise this is a bonus.</a:t>
            </a:r>
          </a:p>
          <a:p>
            <a:pPr marL="685800" lvl="1" indent="-228600">
              <a:buFont typeface="Arial" panose="020B0604020202020204" pitchFamily="34" charset="0"/>
              <a:buAutoNum type="arabicParen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dirty="0"/>
              <a:t>A VPN has the added benefit that while the employee is working remotely, all of the data that is transferred between them and the office network is encrypted and protected in transit.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Depending on the services your organization uses, a VPN may not be required. Many cloud-based services, like </a:t>
            </a:r>
            <a:r>
              <a:rPr lang="en-US" dirty="0" err="1"/>
              <a:t>SalesForce</a:t>
            </a:r>
            <a:r>
              <a:rPr lang="en-US" dirty="0"/>
              <a:t>, work the same whether you are working from the office or remotely.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 a part of your organization's overall IT plan consider the following:</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When users are working remotely they’re often using public or shared Wi-Fi which can pose risks that are hard to mitigate.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You should use a VPN to securely connect back to the office. This will ensure that even if the Wi-Fi is not trusted, a secure, trusted connection back to the office can be made.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of you may have heard the term zero trust, or zero trust networking. If your organization is working towards a zero trust environment then you may already have items in place to help with this. Zero trust is not a subject of this specific call. </a:t>
            </a:r>
          </a:p>
        </p:txBody>
      </p:sp>
      <p:sp>
        <p:nvSpPr>
          <p:cNvPr id="4" name="Slide Number Placeholder 3"/>
          <p:cNvSpPr>
            <a:spLocks noGrp="1"/>
          </p:cNvSpPr>
          <p:nvPr>
            <p:ph type="sldNum" sz="quarter" idx="5"/>
          </p:nvPr>
        </p:nvSpPr>
        <p:spPr/>
        <p:txBody>
          <a:bodyPr/>
          <a:lstStyle/>
          <a:p>
            <a:fld id="{A6E34D68-8857-5A41-94FA-9A368DA3B596}" type="slidenum">
              <a:rPr lang="en-US" smtClean="0"/>
              <a:t>13</a:t>
            </a:fld>
            <a:endParaRPr lang="en-US"/>
          </a:p>
        </p:txBody>
      </p:sp>
    </p:spTree>
    <p:extLst>
      <p:ext uri="{BB962C8B-B14F-4D97-AF65-F5344CB8AC3E}">
        <p14:creationId xmlns:p14="http://schemas.microsoft.com/office/powerpoint/2010/main" val="25036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top is all about email.</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14</a:t>
            </a:fld>
            <a:endParaRPr lang="en-US"/>
          </a:p>
        </p:txBody>
      </p:sp>
    </p:spTree>
    <p:extLst>
      <p:ext uri="{BB962C8B-B14F-4D97-AF65-F5344CB8AC3E}">
        <p14:creationId xmlns:p14="http://schemas.microsoft.com/office/powerpoint/2010/main" val="270483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another topic that applies regardless of whether the end user is working 100% from the office, 100% remote or a combination of the two.  However it’s worth mentioning it as with more people working from home there will likely be a big increase in emails as people can no longer just walk over and speak with a colleague.</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our recent cybersecurity survey we surveyed 3100 IT managers in 12 countries, email was the way that 33% of attacks got into an organization – they may have had malicious links, or malicious attachments.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a user is in the office your organisation may have many mitigations in place to stop them clicking on malicious links, etc. When a user is working from home, they may not have the same mitigations in place.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therefore need to ensure that your email protection is up-to-date, and that inbound and outbound emails are being scanned for threats.</a:t>
            </a:r>
          </a:p>
        </p:txBody>
      </p:sp>
      <p:sp>
        <p:nvSpPr>
          <p:cNvPr id="4" name="Slide Number Placeholder 3"/>
          <p:cNvSpPr>
            <a:spLocks noGrp="1"/>
          </p:cNvSpPr>
          <p:nvPr>
            <p:ph type="sldNum" sz="quarter" idx="5"/>
          </p:nvPr>
        </p:nvSpPr>
        <p:spPr/>
        <p:txBody>
          <a:bodyPr/>
          <a:lstStyle/>
          <a:p>
            <a:fld id="{A6E34D68-8857-5A41-94FA-9A368DA3B596}" type="slidenum">
              <a:rPr lang="en-US" smtClean="0"/>
              <a:t>15</a:t>
            </a:fld>
            <a:endParaRPr lang="en-US"/>
          </a:p>
        </p:txBody>
      </p:sp>
    </p:spTree>
    <p:extLst>
      <p:ext uri="{BB962C8B-B14F-4D97-AF65-F5344CB8AC3E}">
        <p14:creationId xmlns:p14="http://schemas.microsoft.com/office/powerpoint/2010/main" val="71280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Phishing is also a big part of email security. In fact, more organizations were affected by phishing last year than any other threat.</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people behind phishing emails are very quick to take advantage of an issue, an opportunity. At Sophos we’ve already seen phishing emails that exploit the interest in coronavirus.  This</a:t>
            </a:r>
            <a:r>
              <a:rPr lang="en-US" sz="1200" b="0" i="0" kern="1200" dirty="0">
                <a:solidFill>
                  <a:schemeClr val="tx1"/>
                </a:solidFill>
                <a:effectLst/>
                <a:latin typeface="+mn-lt"/>
                <a:ea typeface="+mn-ea"/>
                <a:cs typeface="+mn-cs"/>
              </a:rPr>
              <a:t> tasteless and exploitative example was identified by the Sophos Security Team – and sadly we anticipate a lot more over the coming weeks.</a:t>
            </a: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Raise awareness with your staff of the need to be extra vigilant at this time as crooks are looking to exploit the current situation.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16</a:t>
            </a:fld>
            <a:endParaRPr lang="en-US"/>
          </a:p>
        </p:txBody>
      </p:sp>
    </p:spTree>
    <p:extLst>
      <p:ext uri="{BB962C8B-B14F-4D97-AF65-F5344CB8AC3E}">
        <p14:creationId xmlns:p14="http://schemas.microsoft.com/office/powerpoint/2010/main" val="1779846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Moving from email, we’re now looking at web filtering.</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17</a:t>
            </a:fld>
            <a:endParaRPr lang="en-US"/>
          </a:p>
        </p:txBody>
      </p:sp>
    </p:spTree>
    <p:extLst>
      <p:ext uri="{BB962C8B-B14F-4D97-AF65-F5344CB8AC3E}">
        <p14:creationId xmlns:p14="http://schemas.microsoft.com/office/powerpoint/2010/main" val="285731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Web filtering is a technology that ensures that users can only access content appropriate for their workplace and role. When a user is in an office, it is traditionally the firewall that will enforce Web filtering rules.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When they are working from home there is a high chance that the network traffic is not going through the company firewall. Therefore their laptop, or mobile device needs to enforce any web filtering rules defined by your organisation.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Working from home can also lead to changes in behaviour because they are in a ‘home web use’ mindset not ‘work’ mindset.  Their filters for what is appropriate may change.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Putting in place web filtering protocols will ensure:</a:t>
            </a:r>
          </a:p>
          <a:p>
            <a:pPr marL="685800" lvl="1" indent="-228600">
              <a:buFont typeface="+mj-lt"/>
              <a:buAutoNum type="arabicPeriod"/>
            </a:pPr>
            <a:r>
              <a:rPr lang="en-GB" sz="1200" kern="1200" dirty="0">
                <a:solidFill>
                  <a:schemeClr val="tx1"/>
                </a:solidFill>
                <a:effectLst/>
                <a:latin typeface="+mn-lt"/>
                <a:ea typeface="+mn-ea"/>
                <a:cs typeface="+mn-cs"/>
              </a:rPr>
              <a:t>Users can only access content appropriate for the work-place and role – basically, so they can see and do the same activities as they could in the office</a:t>
            </a:r>
          </a:p>
          <a:p>
            <a:pPr marL="685800" lvl="1" indent="-228600">
              <a:buFont typeface="+mj-lt"/>
              <a:buAutoNum type="arabicPeriod"/>
            </a:pPr>
            <a:r>
              <a:rPr lang="en-GB" sz="1200" kern="1200" dirty="0">
                <a:solidFill>
                  <a:schemeClr val="tx1"/>
                </a:solidFill>
                <a:effectLst/>
                <a:latin typeface="+mn-lt"/>
                <a:ea typeface="+mn-ea"/>
                <a:cs typeface="+mn-cs"/>
              </a:rPr>
              <a:t>Users are protected from risky websites that could leave them vulnerable to attacks.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18</a:t>
            </a:fld>
            <a:endParaRPr lang="en-US"/>
          </a:p>
        </p:txBody>
      </p:sp>
    </p:spTree>
    <p:extLst>
      <p:ext uri="{BB962C8B-B14F-4D97-AF65-F5344CB8AC3E}">
        <p14:creationId xmlns:p14="http://schemas.microsoft.com/office/powerpoint/2010/main" val="19203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#7 - Enable use of cloud storage to backup data. </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19</a:t>
            </a:fld>
            <a:endParaRPr lang="en-US"/>
          </a:p>
        </p:txBody>
      </p:sp>
    </p:spTree>
    <p:extLst>
      <p:ext uri="{BB962C8B-B14F-4D97-AF65-F5344CB8AC3E}">
        <p14:creationId xmlns:p14="http://schemas.microsoft.com/office/powerpoint/2010/main" val="229287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organizations already allow some degree of remote working. If you’re on the IT team, you’re probably used to preparing laptops for staff to use remotely, and setting up mobile phones with access to company data for sales people on the road, or anyone who works remotely.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the current coronavirus outbreak, and the need to keep at-risk staff away from the office, means that – if you haven’t already – you may soon and suddenly end up with lots more staff working from home. It’s vital to make sure that the precautions you’re taking to protect the physical health of your staff don’t create a threat to your cybersecurity health by opening you up to security risk.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user’s home network and cybersecurity may never be as strict, provide the same level of protection, and be as well thought out as your IT organization in the office. Nevertheless there are some basics, which if done properly, provide a good level of protection for employees working remotely.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Moreover to smaller businesses, the ability for ensuring employees can work remotely can be the difference between remaining in business, and not being around after any form of quarantine or restrictions are lifted. </a:t>
            </a:r>
            <a:br>
              <a:rPr lang="en-US" dirty="0"/>
            </a:br>
            <a:endParaRPr lang="en-US" dirty="0"/>
          </a:p>
          <a:p>
            <a:pPr marL="171450" indent="-171450">
              <a:buFont typeface="Arial" panose="020B0604020202020204" pitchFamily="34" charset="0"/>
              <a:buChar char="•"/>
            </a:pPr>
            <a:r>
              <a:rPr lang="en-US" b="1" dirty="0"/>
              <a:t>One thing remains constant, the bad guys are not going to take a break. In fact, they could make an even bigger effort at a time when they believe IT Administrators and businesses are distracted.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a:t>
            </a:fld>
            <a:endParaRPr lang="en-US"/>
          </a:p>
        </p:txBody>
      </p:sp>
    </p:spTree>
    <p:extLst>
      <p:ext uri="{BB962C8B-B14F-4D97-AF65-F5344CB8AC3E}">
        <p14:creationId xmlns:p14="http://schemas.microsoft.com/office/powerpoint/2010/main" val="756332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users will have all the necessary files and data on their laptop. That means that working in the office, or from another location makes little difference. However that isn’t always the case. Making use of some form of cloud storage for data and files enables you to ensure that employees have access to all the necessary data to continue doing their job.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think back to the first topic of making it easy for a user to work from home. What happens if their laptop or mobile phones dies during this period. Assume all data that was on that device is now gone. Is that catastrophic, or not an issue? Could the employee easily access all their data from a new device and continue working?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you may be thinking this isn’t a security issue. And you’re right in that the main benefit here is operational rather than security. With that said, your company files and data are in the cloud. You still need to protect the data as if it was physically on a device. This is where the topic of identity becomes important.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need to be able to successfully identify themselves in order to access that data stored in the cloud. Don’t leave files and data in the cloud unprotected and accessible by anyone. At the very least, employees must successfully authenticate. Two factor authentication takes that a step further.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20</a:t>
            </a:fld>
            <a:endParaRPr lang="en-US"/>
          </a:p>
        </p:txBody>
      </p:sp>
    </p:spTree>
    <p:extLst>
      <p:ext uri="{BB962C8B-B14F-4D97-AF65-F5344CB8AC3E}">
        <p14:creationId xmlns:p14="http://schemas.microsoft.com/office/powerpoint/2010/main" val="40145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 Manage use of removable storage and other peripherals on corporate devices</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21</a:t>
            </a:fld>
            <a:endParaRPr lang="en-US"/>
          </a:p>
        </p:txBody>
      </p:sp>
    </p:spTree>
    <p:extLst>
      <p:ext uri="{BB962C8B-B14F-4D97-AF65-F5344CB8AC3E}">
        <p14:creationId xmlns:p14="http://schemas.microsoft.com/office/powerpoint/2010/main" val="23780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USBs and external devices are still a significant security risk.  In our recent cybersecurity survey we surveyed 3100 IT managers in 12 countries, USBs/ External Devices were the vector by which 14% of attacks got into their organization.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When an employee is working from home, there is a higher chance that they will attach a wide variety of devices to the company laptop. Let me give you a simple example “Mum/Dad, can you please see what’s on my memory stick”.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employees won’t even consider this a security risk, and potentially it is not. However it is complacency that will eventually allow a breach to occur.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Remember, when any workplace restrictions are over, those laptops will eventually come back into the office.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you’d like to manage this risk, implement device control within your endpoint protection to control USB/ External device usage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22</a:t>
            </a:fld>
            <a:endParaRPr lang="en-US"/>
          </a:p>
        </p:txBody>
      </p:sp>
    </p:spTree>
    <p:extLst>
      <p:ext uri="{BB962C8B-B14F-4D97-AF65-F5344CB8AC3E}">
        <p14:creationId xmlns:p14="http://schemas.microsoft.com/office/powerpoint/2010/main" val="3554451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#9 – For point 9 we want to focus on mobile devices</a:t>
            </a: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23</a:t>
            </a:fld>
            <a:endParaRPr lang="en-US"/>
          </a:p>
        </p:txBody>
      </p:sp>
    </p:spTree>
    <p:extLst>
      <p:ext uri="{BB962C8B-B14F-4D97-AF65-F5344CB8AC3E}">
        <p14:creationId xmlns:p14="http://schemas.microsoft.com/office/powerpoint/2010/main" val="7650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related to point #2 (Ensure devices are up to date) and #3 (Encrypt Devices).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increase in home working will likely see far more people using their mobile devices for work.  You need to protect these devices against malware AND manage them in the event of loss/ theft.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Starting with malware, 10% of threats are discovered on a mobile device. Deploy anti-malware protection on mobile devices is a great step to stopping these threats.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Taking this further, IT Administrator can also restrict the applications that can be installed on the device, and even restrict the mobile device to only download applications for recognized and approved </a:t>
            </a:r>
            <a:r>
              <a:rPr lang="en-US" sz="1200" kern="1200" dirty="0" err="1">
                <a:solidFill>
                  <a:schemeClr val="tx1"/>
                </a:solidFill>
                <a:effectLst/>
                <a:latin typeface="+mn-lt"/>
                <a:ea typeface="+mn-ea"/>
                <a:cs typeface="+mn-cs"/>
              </a:rPr>
              <a:t>AppStores</a:t>
            </a:r>
            <a:r>
              <a:rPr lang="en-US" sz="1200" kern="1200" dirty="0">
                <a:solidFill>
                  <a:schemeClr val="tx1"/>
                </a:solidFill>
                <a:effectLst/>
                <a:latin typeface="+mn-lt"/>
                <a:ea typeface="+mn-ea"/>
                <a:cs typeface="+mn-cs"/>
              </a:rPr>
              <a:t>. This additional step give both the user and the IT administrator a higher level of confidence that only valid and appropriate applications are installed and used on these mobile devices.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we’ve seen, with people out of office there may be greater potential for the device to be lost or stolen. Mobile device management allows you to remotely lock, wipe or locate the device. Yes, you may have physically lost the device however if it is locked or wiped then it is not useful to the thief and no company data can be accessed, or is no longer on the device.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Unified Endpoint Management solution is the key here; enabling you to secure and manage corporate devices remotely.</a:t>
            </a:r>
          </a:p>
        </p:txBody>
      </p:sp>
      <p:sp>
        <p:nvSpPr>
          <p:cNvPr id="4" name="Slide Number Placeholder 3"/>
          <p:cNvSpPr>
            <a:spLocks noGrp="1"/>
          </p:cNvSpPr>
          <p:nvPr>
            <p:ph type="sldNum" sz="quarter" idx="5"/>
          </p:nvPr>
        </p:nvSpPr>
        <p:spPr/>
        <p:txBody>
          <a:bodyPr/>
          <a:lstStyle/>
          <a:p>
            <a:fld id="{A6E34D68-8857-5A41-94FA-9A368DA3B596}" type="slidenum">
              <a:rPr lang="en-US" smtClean="0"/>
              <a:t>24</a:t>
            </a:fld>
            <a:endParaRPr lang="en-US"/>
          </a:p>
        </p:txBody>
      </p:sp>
    </p:spTree>
    <p:extLst>
      <p:ext uri="{BB962C8B-B14F-4D97-AF65-F5344CB8AC3E}">
        <p14:creationId xmlns:p14="http://schemas.microsoft.com/office/powerpoint/2010/main" val="180898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is all about dealing with issues.</a:t>
            </a:r>
          </a:p>
        </p:txBody>
      </p:sp>
      <p:sp>
        <p:nvSpPr>
          <p:cNvPr id="4" name="Slide Number Placeholder 3"/>
          <p:cNvSpPr>
            <a:spLocks noGrp="1"/>
          </p:cNvSpPr>
          <p:nvPr>
            <p:ph type="sldNum" sz="quarter" idx="5"/>
          </p:nvPr>
        </p:nvSpPr>
        <p:spPr/>
        <p:txBody>
          <a:bodyPr/>
          <a:lstStyle/>
          <a:p>
            <a:fld id="{A6E34D68-8857-5A41-94FA-9A368DA3B596}" type="slidenum">
              <a:rPr lang="en-US" smtClean="0"/>
              <a:t>25</a:t>
            </a:fld>
            <a:endParaRPr lang="en-US"/>
          </a:p>
        </p:txBody>
      </p:sp>
    </p:spTree>
    <p:extLst>
      <p:ext uri="{BB962C8B-B14F-4D97-AF65-F5344CB8AC3E}">
        <p14:creationId xmlns:p14="http://schemas.microsoft.com/office/powerpoint/2010/main" val="3903421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Your users are likely used to simply walking over to the IT Team to resolve issues. Clearly, this is not possible when both users and IT teams are working remotely.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So you need to give people a quick and easy way to work report security issues.</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you haven’t already, set up an easily remembered email address, such as </a:t>
            </a:r>
            <a:r>
              <a:rPr lang="en-US" sz="1200" b="1" i="0" kern="1200" dirty="0">
                <a:solidFill>
                  <a:schemeClr val="tx1"/>
                </a:solidFill>
                <a:effectLst/>
                <a:latin typeface="+mn-lt"/>
                <a:ea typeface="+mn-ea"/>
                <a:cs typeface="+mn-cs"/>
              </a:rPr>
              <a:t>security911@yourcompanyDOTexample</a:t>
            </a:r>
            <a:r>
              <a:rPr lang="en-US" sz="1200" b="0" i="0" kern="1200" dirty="0">
                <a:solidFill>
                  <a:schemeClr val="tx1"/>
                </a:solidFill>
                <a:effectLst/>
                <a:latin typeface="+mn-lt"/>
                <a:ea typeface="+mn-ea"/>
                <a:cs typeface="+mn-cs"/>
              </a:rPr>
              <a:t>, where users can report security issues quickly and easily.</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Remember that a lot of cyberattacks succeed because the crooks try over and over again until one user makes an innocent mistake – so if the first person to see a new threat has somewhere to report it where they know it will get picked up, they’ll end up helping everyone else.</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26</a:t>
            </a:fld>
            <a:endParaRPr lang="en-US"/>
          </a:p>
        </p:txBody>
      </p:sp>
    </p:spTree>
    <p:extLst>
      <p:ext uri="{BB962C8B-B14F-4D97-AF65-F5344CB8AC3E}">
        <p14:creationId xmlns:p14="http://schemas.microsoft.com/office/powerpoint/2010/main" val="999091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tip 11, make sure you know about your Shadow IT solutions</a:t>
            </a:r>
          </a:p>
        </p:txBody>
      </p:sp>
      <p:sp>
        <p:nvSpPr>
          <p:cNvPr id="4" name="Slide Number Placeholder 3"/>
          <p:cNvSpPr>
            <a:spLocks noGrp="1"/>
          </p:cNvSpPr>
          <p:nvPr>
            <p:ph type="sldNum" sz="quarter" idx="5"/>
          </p:nvPr>
        </p:nvSpPr>
        <p:spPr/>
        <p:txBody>
          <a:bodyPr/>
          <a:lstStyle/>
          <a:p>
            <a:fld id="{A6E34D68-8857-5A41-94FA-9A368DA3B596}" type="slidenum">
              <a:rPr lang="en-US" smtClean="0"/>
              <a:t>27</a:t>
            </a:fld>
            <a:endParaRPr lang="en-US"/>
          </a:p>
        </p:txBody>
      </p:sp>
    </p:spTree>
    <p:extLst>
      <p:ext uri="{BB962C8B-B14F-4D97-AF65-F5344CB8AC3E}">
        <p14:creationId xmlns:p14="http://schemas.microsoft.com/office/powerpoint/2010/main" val="635079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Shadow IT is, of course, where non-IT staff find their own ways of solving technical problems, for convenience or speed. And when a user is working remotely, where they are free from the shackles placed on them by IT, they may find creative ways to do their job. </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you have a bunch of people who are used to working together in the office but who are now working remotely it’s quite likely that they might come up with their own ways of collaborating online – using tools they’ve never tried before.</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first consideration here is security, and I particularly mean data security. </a:t>
            </a:r>
            <a:r>
              <a:rPr lang="en-GB" dirty="0"/>
              <a:t>I’d like to share with you an example of how Shadow IT can create a security risk discovered by Sophos’ Global Cybersecurity Operations Director, Craig Jones.</a:t>
            </a:r>
            <a:br>
              <a:rPr lang="en-GB" dirty="0"/>
            </a:br>
            <a:endParaRPr lang="en-GB" dirty="0"/>
          </a:p>
          <a:p>
            <a:pPr marL="171450" indent="-171450">
              <a:buFont typeface="Arial" panose="020B0604020202020204" pitchFamily="34" charset="0"/>
              <a:buChar char="•"/>
            </a:pPr>
            <a:r>
              <a:rPr lang="en-GB" dirty="0"/>
              <a:t>Trello is a free tool frequently used to help individuals and teams manage their workloads and productivity.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While this sounds great, if Trello boards are left ‘public’, which they often are, they are exposed to world and are worst still, indexed by search engines like Google.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Craig was able to dig up boards containing sensitive HR data, data related to fixes required to properties (including broken door locks) and </a:t>
            </a:r>
            <a:r>
              <a:rPr lang="en-US" sz="1200" b="0" i="0" kern="1200" dirty="0">
                <a:solidFill>
                  <a:schemeClr val="tx1"/>
                </a:solidFill>
                <a:effectLst/>
                <a:latin typeface="+mn-lt"/>
                <a:ea typeface="+mn-ea"/>
                <a:cs typeface="+mn-cs"/>
              </a:rPr>
              <a:t>names, emails, dates of birth, ID numbers, bank account information, and more of people associated to a faculties company.</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Therefore, what may seem a great idea to a user (with good intent), could potentially expose extremely sensitive internal organization data to the world.</a:t>
            </a: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28</a:t>
            </a:fld>
            <a:endParaRPr lang="en-US"/>
          </a:p>
        </p:txBody>
      </p:sp>
    </p:spTree>
    <p:extLst>
      <p:ext uri="{BB962C8B-B14F-4D97-AF65-F5344CB8AC3E}">
        <p14:creationId xmlns:p14="http://schemas.microsoft.com/office/powerpoint/2010/main" val="1026745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other side of Shadow IT is when someone’s great idea turns out to truly be a real success for the business.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 temporary solution put in place to deal with a public health issue might turn into a vibrant and important part of the company’s online presence.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So, make sure you know whose credit card it’s charged to, and make sure you can get access to the account if the person who originally created it forgets the password, or cancels their card.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So-called “shadow IT” isn’t just a risk if it goes wrong – it can turn into a complicated liability if it goes right!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29</a:t>
            </a:fld>
            <a:endParaRPr lang="en-US"/>
          </a:p>
        </p:txBody>
      </p:sp>
    </p:spTree>
    <p:extLst>
      <p:ext uri="{BB962C8B-B14F-4D97-AF65-F5344CB8AC3E}">
        <p14:creationId xmlns:p14="http://schemas.microsoft.com/office/powerpoint/2010/main" val="16516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no further ado, let’s dive into best practices for remote working. We have 11 tips to share.  </a:t>
            </a:r>
            <a:r>
              <a:rPr lang="en-US" dirty="0" err="1"/>
              <a:t>epending</a:t>
            </a:r>
            <a:r>
              <a:rPr lang="en-US" dirty="0"/>
              <a:t> on the maturity of your remote working set-up, some may apply more than others, however we’re trying to cover as many scenarios as possible.</a:t>
            </a:r>
          </a:p>
        </p:txBody>
      </p:sp>
      <p:sp>
        <p:nvSpPr>
          <p:cNvPr id="4" name="Slide Number Placeholder 3"/>
          <p:cNvSpPr>
            <a:spLocks noGrp="1"/>
          </p:cNvSpPr>
          <p:nvPr>
            <p:ph type="sldNum" sz="quarter" idx="5"/>
          </p:nvPr>
        </p:nvSpPr>
        <p:spPr/>
        <p:txBody>
          <a:bodyPr/>
          <a:lstStyle/>
          <a:p>
            <a:fld id="{A6E34D68-8857-5A41-94FA-9A368DA3B596}" type="slidenum">
              <a:rPr lang="en-US" smtClean="0"/>
              <a:t>3</a:t>
            </a:fld>
            <a:endParaRPr lang="en-US"/>
          </a:p>
        </p:txBody>
      </p:sp>
    </p:spTree>
    <p:extLst>
      <p:ext uri="{BB962C8B-B14F-4D97-AF65-F5344CB8AC3E}">
        <p14:creationId xmlns:p14="http://schemas.microsoft.com/office/powerpoint/2010/main" val="3663627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shared 11 tips that IT teams can use to secure remote working. We also have some tips that you can share with your employees.</a:t>
            </a: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30</a:t>
            </a:fld>
            <a:endParaRPr lang="en-US"/>
          </a:p>
        </p:txBody>
      </p:sp>
    </p:spTree>
    <p:extLst>
      <p:ext uri="{BB962C8B-B14F-4D97-AF65-F5344CB8AC3E}">
        <p14:creationId xmlns:p14="http://schemas.microsoft.com/office/powerpoint/2010/main" val="2145832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Change default passwords on home Wi-Fi routers etc. – Weak, insecure passwords make it easy for people to access your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And there will be a lot more people looking round for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to use with all this home working.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Use different, strong passwords on every account and device – this will severely limit hackers ability to access multiple account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Update all your devices, applications and operating systems and keep them up to date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They share a network with your work devices and so pose a threat if not sufficiently protected (and frankly you should do it to protect yourself anyway) </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31</a:t>
            </a:fld>
            <a:endParaRPr lang="en-US"/>
          </a:p>
        </p:txBody>
      </p:sp>
    </p:spTree>
    <p:extLst>
      <p:ext uri="{BB962C8B-B14F-4D97-AF65-F5344CB8AC3E}">
        <p14:creationId xmlns:p14="http://schemas.microsoft.com/office/powerpoint/2010/main" val="1826182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kern="1200" dirty="0">
                <a:solidFill>
                  <a:schemeClr val="tx1"/>
                </a:solidFill>
                <a:effectLst/>
                <a:latin typeface="+mn-lt"/>
                <a:ea typeface="+mn-ea"/>
                <a:cs typeface="+mn-cs"/>
              </a:rPr>
              <a:t>Disable Wi-Fi Protected Setup (WPS) on home broadband/Wi-Fi routers as it’s known to be insecure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WPS PIN codes are susceptible to “brute force” hacking methods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kern="1200" dirty="0">
                <a:solidFill>
                  <a:schemeClr val="tx1"/>
                </a:solidFill>
                <a:effectLst/>
                <a:latin typeface="+mn-lt"/>
                <a:ea typeface="+mn-ea"/>
                <a:cs typeface="+mn-cs"/>
              </a:rPr>
              <a:t>Ensure no-one is watching you (“shoulder surfing”) as you enter your work credentials on your device – be extra vigilant when working in public areas like cafes etc.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kern="1200" dirty="0">
                <a:solidFill>
                  <a:schemeClr val="tx1"/>
                </a:solidFill>
                <a:effectLst/>
                <a:latin typeface="+mn-lt"/>
                <a:ea typeface="+mn-ea"/>
                <a:cs typeface="+mn-cs"/>
              </a:rPr>
              <a:t>Ensure no-one has access to your work device when you are not present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Lock your machine whenever you are not in front of it, such as if you’re going to answer the front door. (Children are often very quick to jump on an unlocked device)</a:t>
            </a:r>
          </a:p>
          <a:p>
            <a:pPr marL="685800" lvl="1" indent="-22860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32</a:t>
            </a:fld>
            <a:endParaRPr lang="en-US"/>
          </a:p>
        </p:txBody>
      </p:sp>
    </p:spTree>
    <p:extLst>
      <p:ext uri="{BB962C8B-B14F-4D97-AF65-F5344CB8AC3E}">
        <p14:creationId xmlns:p14="http://schemas.microsoft.com/office/powerpoint/2010/main" val="878349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shared a number of tips to help you protect your cybersecurity health while enabling measures to protect everyone’s physical health. I hope you’ve found it useful and that everyone had gained something applicable to their organization.</a:t>
            </a:r>
          </a:p>
        </p:txBody>
      </p:sp>
      <p:sp>
        <p:nvSpPr>
          <p:cNvPr id="4" name="Slide Number Placeholder 3"/>
          <p:cNvSpPr>
            <a:spLocks noGrp="1"/>
          </p:cNvSpPr>
          <p:nvPr>
            <p:ph type="sldNum" sz="quarter" idx="10"/>
          </p:nvPr>
        </p:nvSpPr>
        <p:spPr/>
        <p:txBody>
          <a:bodyPr/>
          <a:lstStyle/>
          <a:p>
            <a:fld id="{A6E34D68-8857-5A41-94FA-9A368DA3B596}" type="slidenum">
              <a:rPr lang="en-US" smtClean="0"/>
              <a:t>33</a:t>
            </a:fld>
            <a:endParaRPr lang="en-US"/>
          </a:p>
        </p:txBody>
      </p:sp>
    </p:spTree>
    <p:extLst>
      <p:ext uri="{BB962C8B-B14F-4D97-AF65-F5344CB8AC3E}">
        <p14:creationId xmlns:p14="http://schemas.microsoft.com/office/powerpoint/2010/main" val="3659710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wanting to take a photo, this would probably be the best one.</a:t>
            </a:r>
          </a:p>
        </p:txBody>
      </p:sp>
      <p:sp>
        <p:nvSpPr>
          <p:cNvPr id="4" name="Slide Number Placeholder 3"/>
          <p:cNvSpPr>
            <a:spLocks noGrp="1"/>
          </p:cNvSpPr>
          <p:nvPr>
            <p:ph type="sldNum" sz="quarter" idx="5"/>
          </p:nvPr>
        </p:nvSpPr>
        <p:spPr/>
        <p:txBody>
          <a:bodyPr/>
          <a:lstStyle/>
          <a:p>
            <a:fld id="{A6E34D68-8857-5A41-94FA-9A368DA3B596}" type="slidenum">
              <a:rPr lang="en-US" smtClean="0"/>
              <a:t>34</a:t>
            </a:fld>
            <a:endParaRPr lang="en-US"/>
          </a:p>
        </p:txBody>
      </p:sp>
    </p:spTree>
    <p:extLst>
      <p:ext uri="{BB962C8B-B14F-4D97-AF65-F5344CB8AC3E}">
        <p14:creationId xmlns:p14="http://schemas.microsoft.com/office/powerpoint/2010/main" val="2678547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I’d like to close by sharing with you some free resources from Sophos that you might find useful at this difficult time.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Sophos Home is business-grade endpoint protection for home devices. It’s built on our Intercept X Endpoint technology, and utilizes real-time antivirus, artificial intelligence, and web filtering to keep your home devices secure and protected from malicious website.  You and your team working from home can download it for free at home.sophos.com.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We’ve talked quite a bit about securing mobile devices in this session. We have a free mobile security app, called Sophos Intercept X for Mobile, that offers </a:t>
            </a:r>
            <a:r>
              <a:rPr lang="en-US" dirty="0"/>
              <a:t>device, network, and application security for Android, iOS and Chrome OS, endpoints. Download it from the app stores.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finally, we have a very popular anti-phishing toolkit –  essentially a set of resources to educate your team on phishing – which you can get from our website or by googling it.</a:t>
            </a:r>
            <a:endParaRPr lang="en-GB" dirty="0"/>
          </a:p>
        </p:txBody>
      </p:sp>
      <p:sp>
        <p:nvSpPr>
          <p:cNvPr id="4" name="Slide Number Placeholder 3"/>
          <p:cNvSpPr>
            <a:spLocks noGrp="1"/>
          </p:cNvSpPr>
          <p:nvPr>
            <p:ph type="sldNum" sz="quarter" idx="5"/>
          </p:nvPr>
        </p:nvSpPr>
        <p:spPr/>
        <p:txBody>
          <a:bodyPr/>
          <a:lstStyle/>
          <a:p>
            <a:fld id="{A6E34D68-8857-5A41-94FA-9A368DA3B596}" type="slidenum">
              <a:rPr lang="en-US" smtClean="0"/>
              <a:t>35</a:t>
            </a:fld>
            <a:endParaRPr lang="en-US"/>
          </a:p>
        </p:txBody>
      </p:sp>
    </p:spTree>
    <p:extLst>
      <p:ext uri="{BB962C8B-B14F-4D97-AF65-F5344CB8AC3E}">
        <p14:creationId xmlns:p14="http://schemas.microsoft.com/office/powerpoint/2010/main" val="96283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1" dirty="0"/>
              <a:t>Optional slide should you wish to introduce Sophos products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also have a range of business solutions to help your organization practice secure remote working.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Intercept X – our award winning endpoint protection platform will:</a:t>
            </a:r>
          </a:p>
          <a:p>
            <a:pPr marL="628650" lvl="1" indent="-171450">
              <a:buFont typeface="Arial" panose="020B0604020202020204" pitchFamily="34" charset="0"/>
              <a:buChar char="•"/>
            </a:pPr>
            <a:r>
              <a:rPr lang="en-GB" dirty="0"/>
              <a:t>Enable you to protect your endpoint devices from malware, ransomware and other malicious threats</a:t>
            </a:r>
          </a:p>
          <a:p>
            <a:pPr marL="628650" lvl="1" indent="-171450">
              <a:buFont typeface="Arial" panose="020B0604020202020204" pitchFamily="34" charset="0"/>
              <a:buChar char="•"/>
            </a:pPr>
            <a:r>
              <a:rPr lang="en-GB" dirty="0"/>
              <a:t>Enable you to utilise web filtering to protect remote workers from potentially malicious websites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err="1"/>
              <a:t>SafeGuard</a:t>
            </a:r>
            <a:r>
              <a:rPr lang="en-GB" dirty="0"/>
              <a:t> Encryption will enable you to:</a:t>
            </a:r>
          </a:p>
          <a:p>
            <a:pPr marL="628650" lvl="1" indent="-171450">
              <a:buFont typeface="Arial" panose="020B0604020202020204" pitchFamily="34" charset="0"/>
              <a:buChar char="•"/>
            </a:pPr>
            <a:r>
              <a:rPr lang="en-GB" dirty="0"/>
              <a:t>Encrypt your devices; preventing them from being accessed in the event of a theft or similar; protecting your precious data</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XG Firewall, our next-generation firewall product will enable you to:</a:t>
            </a:r>
          </a:p>
          <a:p>
            <a:pPr marL="628650" lvl="1" indent="-171450">
              <a:buFont typeface="Arial" panose="020B0604020202020204" pitchFamily="34" charset="0"/>
              <a:buChar char="•"/>
            </a:pPr>
            <a:r>
              <a:rPr lang="en-US" dirty="0"/>
              <a:t>Set up a secure VPN connection to your back office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Enable you to utilise web filtering to protect remote workers from potentially malicious websites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Both Sophos Email and Phish Threat will: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Scan and your secure all of your incoming email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Phish Threat in particular can be used to educate and test your workforce on safe email practices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Sophos Mobile, our UEM solution and Intercept X for Mobile will enable you to:</a:t>
            </a:r>
          </a:p>
          <a:p>
            <a:pPr marL="628650" lvl="1" indent="-171450">
              <a:buFont typeface="Arial" panose="020B0604020202020204" pitchFamily="34" charset="0"/>
              <a:buChar char="•"/>
            </a:pPr>
            <a:r>
              <a:rPr lang="en-US" dirty="0"/>
              <a:t>Manage and protect your fleet of mobile devices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38</a:t>
            </a:fld>
            <a:endParaRPr lang="en-US"/>
          </a:p>
        </p:txBody>
      </p:sp>
    </p:spTree>
    <p:extLst>
      <p:ext uri="{BB962C8B-B14F-4D97-AF65-F5344CB8AC3E}">
        <p14:creationId xmlns:p14="http://schemas.microsoft.com/office/powerpoint/2010/main" val="177248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step is to make it easy for users to get started with home working.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Imagine the scenario (and it doesn’t take much imagination): You’re suddenly told the entire workforce has to work from home. Users can’t come into the office to collect their devices – so they order new devices online. The devices arrive…but you can’t meet them to set them up appropriately. Now what?</a:t>
            </a:r>
          </a:p>
          <a:p>
            <a:pPr marL="171450" indent="-171450">
              <a:buFont typeface="Arial" panose="020B0604020202020204" pitchFamily="34" charset="0"/>
              <a:buChar char="•"/>
            </a:pPr>
            <a:endParaRPr lang="en-US"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You may end up needing to set remote users up from scratch, entirely remotely, and that might be something you’ve not done a lot of in the past.</a:t>
            </a:r>
          </a:p>
        </p:txBody>
      </p:sp>
      <p:sp>
        <p:nvSpPr>
          <p:cNvPr id="4" name="Slide Number Placeholder 3"/>
          <p:cNvSpPr>
            <a:spLocks noGrp="1"/>
          </p:cNvSpPr>
          <p:nvPr>
            <p:ph type="sldNum" sz="quarter" idx="5"/>
          </p:nvPr>
        </p:nvSpPr>
        <p:spPr/>
        <p:txBody>
          <a:bodyPr/>
          <a:lstStyle/>
          <a:p>
            <a:fld id="{A6E34D68-8857-5A41-94FA-9A368DA3B596}" type="slidenum">
              <a:rPr lang="en-US" smtClean="0"/>
              <a:t>4</a:t>
            </a:fld>
            <a:endParaRPr lang="en-US"/>
          </a:p>
        </p:txBody>
      </p:sp>
    </p:spTree>
    <p:extLst>
      <p:ext uri="{BB962C8B-B14F-4D97-AF65-F5344CB8AC3E}">
        <p14:creationId xmlns:p14="http://schemas.microsoft.com/office/powerpoint/2010/main" val="24293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 a user is going to be working from home. If this is a user who has been working from an office and already has a device that is set up properly, working from home could be as simple as taking that device home, connecting to their home WiFi, and working like they were in the office.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That’s the ideal, unfortunately not everyone is there. What about the other scenarios? A user can’t take their device home, and they need to work from a home laptop or a brand new laptop they’ve bought? Could they still continue to do their job?</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this scenario, what you need is the ability for a remote user to connect and set a device up safely and easily without needing to physically hand it over to the IT department. You want them to be able to connect to important services (Mail, Internal Services, </a:t>
            </a:r>
            <a:r>
              <a:rPr lang="en-US" sz="1200" b="0" i="0" kern="1200" dirty="0" err="1">
                <a:solidFill>
                  <a:schemeClr val="tx1"/>
                </a:solidFill>
                <a:effectLst/>
                <a:latin typeface="+mn-lt"/>
                <a:ea typeface="+mn-ea"/>
                <a:cs typeface="+mn-cs"/>
              </a:rPr>
              <a:t>SalesForce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continue to work like they were in the office.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the same time, you still need to protect them, and the company, and any personal data appropriately; just like they were in the office. Security software is probably one of the last things users will want to install themselves, however it is important to protect both themselves and the company. Ask yourself some simple starting questions: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685800" marR="0" lvl="1"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If an employee working from home bought a new laptop, could they set it up themselves without needing IT’s help?</a:t>
            </a:r>
          </a:p>
          <a:p>
            <a:pPr marL="685800" marR="0" lvl="1"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Can they successfully authenticate to appropriate services (Mail, SFDC,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without needing IT’s help?</a:t>
            </a:r>
          </a:p>
          <a:p>
            <a:pPr marL="685800" marR="0" lvl="1"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Can they install the necessary products (e.g. Microsoft Office, a web browser, Security Products,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without needing IT’s help?</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Look for products (security and otherwise) that offer an SSP or Self Service Portal that allows users to do things themselves, and not require IT to intervene. Many SSPs also allow the user to choose between different levels of access, so they can safely connect up either a personal device (albeit with less access to fewer company systems than they’d get with a dedicated device), or a device that will be used only for company work.</a:t>
            </a: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This will enable end users to get up  and running easily and correctly: with access to all necessary services to do their job and protect themselves from the bad guys.</a:t>
            </a:r>
          </a:p>
        </p:txBody>
      </p:sp>
      <p:sp>
        <p:nvSpPr>
          <p:cNvPr id="4" name="Slide Number Placeholder 3"/>
          <p:cNvSpPr>
            <a:spLocks noGrp="1"/>
          </p:cNvSpPr>
          <p:nvPr>
            <p:ph type="sldNum" sz="quarter" idx="5"/>
          </p:nvPr>
        </p:nvSpPr>
        <p:spPr/>
        <p:txBody>
          <a:bodyPr/>
          <a:lstStyle/>
          <a:p>
            <a:fld id="{A6E34D68-8857-5A41-94FA-9A368DA3B596}" type="slidenum">
              <a:rPr lang="en-US" smtClean="0"/>
              <a:t>5</a:t>
            </a:fld>
            <a:endParaRPr lang="en-US"/>
          </a:p>
        </p:txBody>
      </p:sp>
    </p:spTree>
    <p:extLst>
      <p:ext uri="{BB962C8B-B14F-4D97-AF65-F5344CB8AC3E}">
        <p14:creationId xmlns:p14="http://schemas.microsoft.com/office/powerpoint/2010/main" val="99587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tip is to make sure that all devices and systems are fully protected and up-to-date. It perhaps sounds obvious, but it’s worth saying nonetheless.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When people are working from home or in a coffee shop it’s harder for you to intervene and support. They’re also working in completely different environments to the office that may introduced completely new risks and behaviours.  So while it’s always important to make sure your devices and systems are up to date, it’s particularly important with the surge in home working.</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6</a:t>
            </a:fld>
            <a:endParaRPr lang="en-US"/>
          </a:p>
        </p:txBody>
      </p:sp>
    </p:spTree>
    <p:extLst>
      <p:ext uri="{BB962C8B-B14F-4D97-AF65-F5344CB8AC3E}">
        <p14:creationId xmlns:p14="http://schemas.microsoft.com/office/powerpoint/2010/main" val="240691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Back to basics. As a security best practice you should always keep your devices and operating systems up to date with the latest patches and versions. Windows, macOS, iOS and Android all have inbuilt auto update features. All updates should be set to be automatically applied or continuously notify users to apply the latest patches.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Applying the latest patches ensures those devices are protected against the latest know vulnerabilities in those operating systems. All major vendors have spent a great amount of time to make this easy for both end users and administrators – there is no excuse not to be at the latest versions of these operating systems. The very same advice applies whether the operating system is running in a physical or virtual infrastructure.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advantage of keeping operating systems up to date is it provides the bad guys less avenues of attack for users.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yourself, of all the devices that can attach to the network (or the internet), how up to date are they?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Now for your users’ home environment, depending on the vertical you work in, you may not care if they haven’t updated their </a:t>
            </a:r>
            <a:r>
              <a:rPr lang="en-GB" sz="1200" kern="1200" dirty="0" err="1">
                <a:solidFill>
                  <a:schemeClr val="tx1"/>
                </a:solidFill>
                <a:effectLst/>
                <a:latin typeface="+mn-lt"/>
                <a:ea typeface="+mn-ea"/>
                <a:cs typeface="+mn-cs"/>
              </a:rPr>
              <a:t>Sonos</a:t>
            </a:r>
            <a:r>
              <a:rPr lang="en-GB" sz="1200" kern="1200" dirty="0">
                <a:solidFill>
                  <a:schemeClr val="tx1"/>
                </a:solidFill>
                <a:effectLst/>
                <a:latin typeface="+mn-lt"/>
                <a:ea typeface="+mn-ea"/>
                <a:cs typeface="+mn-cs"/>
              </a:rPr>
              <a:t> speaker system or PlayStation to the latest version. Pay attention to the devices that will interact with your company data and access company services/resources. Generally this will just be their laptop and a mobile device. Again, depending on how sensitive your company is, it may be more devices.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7</a:t>
            </a:fld>
            <a:endParaRPr lang="en-US"/>
          </a:p>
        </p:txBody>
      </p:sp>
    </p:spTree>
    <p:extLst>
      <p:ext uri="{BB962C8B-B14F-4D97-AF65-F5344CB8AC3E}">
        <p14:creationId xmlns:p14="http://schemas.microsoft.com/office/powerpoint/2010/main" val="236761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Next after the Operating System, are you running the latest versions of all your software? </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Consider both your security software – your endpoint and mobile protection for example – and your business software.  Prioritize keeping them up-to-date. Again this is another security best practice.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Companies like Microsoft, Apple, Adobe, etc are very good at issuing patches to protect against known vulnerabilities in their products. Sophos is always updating the protection provided by our security products. Again, all of these companies have made it easy to keep products up to date.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8</a:t>
            </a:fld>
            <a:endParaRPr lang="en-US"/>
          </a:p>
        </p:txBody>
      </p:sp>
    </p:spTree>
    <p:extLst>
      <p:ext uri="{BB962C8B-B14F-4D97-AF65-F5344CB8AC3E}">
        <p14:creationId xmlns:p14="http://schemas.microsoft.com/office/powerpoint/2010/main" val="299978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Just doing these two simple things can help reduce the attack surface and risks to people working from home. Remember, that one day restrictions will drop, and people will come back into the office and potentially bring their (new) laptop with them.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From the experience of Sophos’ own MTR and SophosLabs security experts, they often find the initial point of entry of a ransomware attack was an unprotected device (maybe that hasn’t been patched or has out-of-date security protection)</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Again, you may not care if your employees keep all their homes devices up to date, but if that laptop that will come back into the office – that is a concern.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9</a:t>
            </a:fld>
            <a:endParaRPr lang="en-US"/>
          </a:p>
        </p:txBody>
      </p:sp>
    </p:spTree>
    <p:extLst>
      <p:ext uri="{BB962C8B-B14F-4D97-AF65-F5344CB8AC3E}">
        <p14:creationId xmlns:p14="http://schemas.microsoft.com/office/powerpoint/2010/main" val="217406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gradFill flip="none" rotWithShape="1">
          <a:gsLst>
            <a:gs pos="0">
              <a:srgbClr val="105499"/>
            </a:gs>
            <a:gs pos="40000">
              <a:srgbClr val="083F76"/>
            </a:gs>
            <a:gs pos="100000">
              <a:srgbClr val="001021"/>
            </a:gs>
            <a:gs pos="80000">
              <a:schemeClr val="accent6">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dirty="0"/>
              <a:t>Click to edit Master title style</a:t>
            </a:r>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18540471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r>
              <a:rPr lang="en-US"/>
              <a:t>Sophos Confidential</a:t>
            </a:r>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375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a:xfrm>
            <a:off x="6979507" y="6478062"/>
            <a:ext cx="4536989" cy="365125"/>
          </a:xfrm>
        </p:spPr>
        <p:txBody>
          <a:bodyPr/>
          <a:lstStyle/>
          <a:p>
            <a:r>
              <a:rPr lang="en-US"/>
              <a:t>Sophos Confidential</a:t>
            </a:r>
            <a:endParaRPr lang="en-US" dirty="0"/>
          </a:p>
        </p:txBody>
      </p:sp>
      <p:sp>
        <p:nvSpPr>
          <p:cNvPr id="9"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A6AC5677-C3F1-E842-816C-5ECBCF244E49}"/>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88120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4" name="Footer Placeholder 3"/>
          <p:cNvSpPr>
            <a:spLocks noGrp="1"/>
          </p:cNvSpPr>
          <p:nvPr>
            <p:ph type="ftr" sz="quarter" idx="11"/>
          </p:nvPr>
        </p:nvSpPr>
        <p:spPr/>
        <p:txBody>
          <a:bodyPr/>
          <a:lstStyle/>
          <a:p>
            <a:r>
              <a:rPr lang="en-US"/>
              <a:t>Sophos Confidential</a:t>
            </a:r>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50264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4" name="Title 1">
            <a:extLst>
              <a:ext uri="{FF2B5EF4-FFF2-40B4-BE49-F238E27FC236}">
                <a16:creationId xmlns:a16="http://schemas.microsoft.com/office/drawing/2014/main" id="{B9D7CD09-1F3F-3848-8837-1155E47AAB22}"/>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759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77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_Evolve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D8F0A-C3C4-EB4C-8CE6-78BEAC195CBE}"/>
              </a:ext>
            </a:extLst>
          </p:cNvPr>
          <p:cNvPicPr>
            <a:picLocks noChangeAspect="1"/>
          </p:cNvPicPr>
          <p:nvPr userDrawn="1"/>
        </p:nvPicPr>
        <p:blipFill>
          <a:blip r:embed="rId2">
            <a:biLevel thresh="25000"/>
          </a:blip>
          <a:stretch>
            <a:fillRect/>
          </a:stretch>
        </p:blipFill>
        <p:spPr>
          <a:xfrm>
            <a:off x="4352471" y="2884841"/>
            <a:ext cx="3487058" cy="1088318"/>
          </a:xfrm>
          <a:prstGeom prst="rect">
            <a:avLst/>
          </a:prstGeom>
        </p:spPr>
      </p:pic>
    </p:spTree>
    <p:extLst>
      <p:ext uri="{BB962C8B-B14F-4D97-AF65-F5344CB8AC3E}">
        <p14:creationId xmlns:p14="http://schemas.microsoft.com/office/powerpoint/2010/main" val="135540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582AB-BC4F-9B40-8C3A-90E456CB7204}"/>
              </a:ext>
            </a:extLst>
          </p:cNvPr>
          <p:cNvPicPr>
            <a:picLocks noChangeAspect="1"/>
          </p:cNvPicPr>
          <p:nvPr userDrawn="1"/>
        </p:nvPicPr>
        <p:blipFill>
          <a:blip r:embed="rId2"/>
          <a:stretch>
            <a:fillRect/>
          </a:stretch>
        </p:blipFill>
        <p:spPr>
          <a:xfrm>
            <a:off x="4386000" y="3144000"/>
            <a:ext cx="3420000" cy="570000"/>
          </a:xfrm>
          <a:prstGeom prst="rect">
            <a:avLst/>
          </a:prstGeom>
        </p:spPr>
      </p:pic>
    </p:spTree>
    <p:extLst>
      <p:ext uri="{BB962C8B-B14F-4D97-AF65-F5344CB8AC3E}">
        <p14:creationId xmlns:p14="http://schemas.microsoft.com/office/powerpoint/2010/main" val="36492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dirty="0"/>
              <a:t>Click to edit Master title style</a:t>
            </a:r>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121165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29540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r>
              <a:rPr lang="en-US"/>
              <a:t>Sophos Confidential</a:t>
            </a:r>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4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r>
              <a:rPr lang="en-US"/>
              <a:t>Sophos Confidential</a:t>
            </a: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34861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r>
              <a:rPr lang="en-US"/>
              <a:t>Sophos Confidential</a:t>
            </a:r>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51430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title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r>
              <a:rPr lang="en-US"/>
              <a:t>Sophos Confidential</a:t>
            </a: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7" name="Content Placeholder 3">
            <a:extLst>
              <a:ext uri="{FF2B5EF4-FFF2-40B4-BE49-F238E27FC236}">
                <a16:creationId xmlns:a16="http://schemas.microsoft.com/office/drawing/2014/main" id="{7D757F62-136A-6E4B-8370-42AEA934D352}"/>
              </a:ext>
            </a:extLst>
          </p:cNvPr>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5" name="Text Placeholder 11">
            <a:extLst>
              <a:ext uri="{FF2B5EF4-FFF2-40B4-BE49-F238E27FC236}">
                <a16:creationId xmlns:a16="http://schemas.microsoft.com/office/drawing/2014/main" id="{588D539E-D9C9-AC41-9DE6-35052E922D0C}"/>
              </a:ext>
            </a:extLst>
          </p:cNvPr>
          <p:cNvSpPr>
            <a:spLocks noGrp="1"/>
          </p:cNvSpPr>
          <p:nvPr>
            <p:ph idx="1" hasCustomPrompt="1"/>
          </p:nvPr>
        </p:nvSpPr>
        <p:spPr>
          <a:xfrm>
            <a:off x="420130" y="1532710"/>
            <a:ext cx="11301984" cy="4767302"/>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1595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r>
              <a:rPr lang="en-US"/>
              <a:t>Sophos Confidential</a:t>
            </a:r>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457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6979507" y="6478062"/>
            <a:ext cx="4536989" cy="365125"/>
          </a:xfrm>
        </p:spPr>
        <p:txBody>
          <a:bodyPr/>
          <a:lstStyle/>
          <a:p>
            <a:r>
              <a:rPr lang="en-US"/>
              <a:t>Sophos Confidential</a:t>
            </a:r>
            <a:endParaRPr lang="en-US" dirty="0"/>
          </a:p>
        </p:txBody>
      </p:sp>
      <p:sp>
        <p:nvSpPr>
          <p:cNvPr id="10"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DB933EEE-2E6C-8344-8236-F2DB5CA8735C}"/>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58932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dirty="0"/>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r>
              <a:rPr lang="en-US"/>
              <a:t>Sophos Confidential</a:t>
            </a:r>
            <a:endParaRPr lang="en-US" dirty="0"/>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dirty="0"/>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dirty="0"/>
              <a:t>First Level Bullet</a:t>
            </a:r>
          </a:p>
          <a:p>
            <a:pPr lvl="1"/>
            <a:r>
              <a:rPr lang="en-US" dirty="0"/>
              <a:t>Second Level Bullet</a:t>
            </a:r>
          </a:p>
          <a:p>
            <a:pPr lvl="2"/>
            <a:r>
              <a:rPr lang="en-US" dirty="0"/>
              <a:t>Third level</a:t>
            </a:r>
          </a:p>
          <a:p>
            <a:pPr lvl="3"/>
            <a:r>
              <a:rPr lang="en-US" dirty="0"/>
              <a:t>Fourth level</a:t>
            </a:r>
          </a:p>
        </p:txBody>
      </p:sp>
    </p:spTree>
    <p:extLst>
      <p:ext uri="{BB962C8B-B14F-4D97-AF65-F5344CB8AC3E}">
        <p14:creationId xmlns:p14="http://schemas.microsoft.com/office/powerpoint/2010/main" val="1382450005"/>
      </p:ext>
    </p:extLst>
  </p:cSld>
  <p:clrMap bg1="lt1" tx1="dk1" bg2="lt2" tx2="dk2" accent1="accent1" accent2="accent2" accent3="accent3" accent4="accent4" accent5="accent5" accent6="accent6" hlink="hlink" folHlink="folHlink"/>
  <p:sldLayoutIdLst>
    <p:sldLayoutId id="2147483715" r:id="rId1"/>
    <p:sldLayoutId id="2147483696" r:id="rId2"/>
    <p:sldLayoutId id="2147483707" r:id="rId3"/>
    <p:sldLayoutId id="2147483697" r:id="rId4"/>
    <p:sldLayoutId id="2147483711" r:id="rId5"/>
    <p:sldLayoutId id="2147483708" r:id="rId6"/>
    <p:sldLayoutId id="2147483717" r:id="rId7"/>
    <p:sldLayoutId id="2147483705" r:id="rId8"/>
    <p:sldLayoutId id="2147483712" r:id="rId9"/>
    <p:sldLayoutId id="2147483706" r:id="rId10"/>
    <p:sldLayoutId id="2147483713" r:id="rId11"/>
    <p:sldLayoutId id="2147483701" r:id="rId12"/>
    <p:sldLayoutId id="2147483710" r:id="rId13"/>
    <p:sldLayoutId id="2147483709" r:id="rId14"/>
    <p:sldLayoutId id="2147483716" r:id="rId15"/>
    <p:sldLayoutId id="2147483703" r:id="rId16"/>
  </p:sldLayoutIdLst>
  <p:hf hdr="0" ft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093" y="1807533"/>
            <a:ext cx="10506269" cy="2387600"/>
          </a:xfrm>
        </p:spPr>
        <p:txBody>
          <a:bodyPr/>
          <a:lstStyle/>
          <a:p>
            <a:r>
              <a:rPr lang="en-US" dirty="0"/>
              <a:t>Coronavirus and Remote Working: What You Need to Know</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10</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1754326"/>
          </a:xfrm>
          <a:prstGeom prst="rect">
            <a:avLst/>
          </a:prstGeom>
        </p:spPr>
        <p:txBody>
          <a:bodyPr wrap="square">
            <a:spAutoFit/>
          </a:bodyPr>
          <a:lstStyle/>
          <a:p>
            <a:pPr algn="ctr"/>
            <a:r>
              <a:rPr lang="en-US" sz="5400" b="1" dirty="0">
                <a:solidFill>
                  <a:schemeClr val="accent3"/>
                </a:solidFill>
              </a:rPr>
              <a:t>#3</a:t>
            </a:r>
          </a:p>
          <a:p>
            <a:pPr algn="ctr"/>
            <a:r>
              <a:rPr lang="en-US" sz="5400" b="1" dirty="0">
                <a:solidFill>
                  <a:schemeClr val="bg1"/>
                </a:solidFill>
              </a:rPr>
              <a:t>Encrypt Devices Wherever Possible</a:t>
            </a:r>
          </a:p>
        </p:txBody>
      </p:sp>
    </p:spTree>
    <p:extLst>
      <p:ext uri="{BB962C8B-B14F-4D97-AF65-F5344CB8AC3E}">
        <p14:creationId xmlns:p14="http://schemas.microsoft.com/office/powerpoint/2010/main" val="335784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77135" y="6478062"/>
            <a:ext cx="507868" cy="365125"/>
          </a:xfrm>
        </p:spPr>
        <p:txBody>
          <a:bodyPr/>
          <a:lstStyle/>
          <a:p>
            <a:fld id="{602BDA9C-0978-EE47-B544-15FE77EDF278}" type="slidenum">
              <a:rPr lang="en-US" smtClean="0"/>
              <a:t>11</a:t>
            </a:fld>
            <a:endParaRPr lang="en-US"/>
          </a:p>
        </p:txBody>
      </p:sp>
      <p:pic>
        <p:nvPicPr>
          <p:cNvPr id="15" name="Picture 14">
            <a:extLst>
              <a:ext uri="{FF2B5EF4-FFF2-40B4-BE49-F238E27FC236}">
                <a16:creationId xmlns:a16="http://schemas.microsoft.com/office/drawing/2014/main" id="{05EC1397-9ACA-48D8-96AD-68A7BAD180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2056" y="1440509"/>
            <a:ext cx="5247887" cy="3600000"/>
          </a:xfrm>
          <a:prstGeom prst="rect">
            <a:avLst/>
          </a:prstGeom>
        </p:spPr>
      </p:pic>
    </p:spTree>
    <p:extLst>
      <p:ext uri="{BB962C8B-B14F-4D97-AF65-F5344CB8AC3E}">
        <p14:creationId xmlns:p14="http://schemas.microsoft.com/office/powerpoint/2010/main" val="74169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12</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#4</a:t>
            </a:r>
          </a:p>
          <a:p>
            <a:pPr algn="ctr"/>
            <a:r>
              <a:rPr lang="en-US" sz="5400" b="1" dirty="0">
                <a:solidFill>
                  <a:schemeClr val="bg1"/>
                </a:solidFill>
              </a:rPr>
              <a:t>Create a Secure Connection </a:t>
            </a:r>
            <a:br>
              <a:rPr lang="en-US" sz="5400" b="1" dirty="0">
                <a:solidFill>
                  <a:schemeClr val="bg1"/>
                </a:solidFill>
              </a:rPr>
            </a:br>
            <a:r>
              <a:rPr lang="en-US" sz="5400" b="1" dirty="0">
                <a:solidFill>
                  <a:schemeClr val="bg1"/>
                </a:solidFill>
              </a:rPr>
              <a:t>Back to the Office</a:t>
            </a:r>
          </a:p>
        </p:txBody>
      </p:sp>
    </p:spTree>
    <p:extLst>
      <p:ext uri="{BB962C8B-B14F-4D97-AF65-F5344CB8AC3E}">
        <p14:creationId xmlns:p14="http://schemas.microsoft.com/office/powerpoint/2010/main" val="348032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3A929D1-05A3-4902-8597-A3896E937ABE}"/>
              </a:ext>
            </a:extLst>
          </p:cNvPr>
          <p:cNvSpPr txBox="1"/>
          <p:nvPr/>
        </p:nvSpPr>
        <p:spPr>
          <a:xfrm>
            <a:off x="4050951" y="3201474"/>
            <a:ext cx="4969481" cy="523220"/>
          </a:xfrm>
          <a:prstGeom prst="rect">
            <a:avLst/>
          </a:prstGeom>
          <a:noFill/>
        </p:spPr>
        <p:txBody>
          <a:bodyPr wrap="square" rtlCol="0">
            <a:spAutoFit/>
          </a:bodyPr>
          <a:lstStyle/>
          <a:p>
            <a:r>
              <a:rPr lang="en-GB" sz="2800" dirty="0">
                <a:solidFill>
                  <a:schemeClr val="accent3"/>
                </a:solidFill>
              </a:rPr>
              <a:t>- - - - - - - - - - - - - - - - - - - - - - - -  </a:t>
            </a:r>
            <a:endParaRPr lang="en-US" sz="2800" dirty="0">
              <a:solidFill>
                <a:schemeClr val="accent3"/>
              </a:solidFill>
            </a:endParaRPr>
          </a:p>
        </p:txBody>
      </p:sp>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13</a:t>
            </a:fld>
            <a:endParaRPr lang="en-US"/>
          </a:p>
        </p:txBody>
      </p:sp>
      <p:grpSp>
        <p:nvGrpSpPr>
          <p:cNvPr id="21" name="Group 20">
            <a:extLst>
              <a:ext uri="{FF2B5EF4-FFF2-40B4-BE49-F238E27FC236}">
                <a16:creationId xmlns:a16="http://schemas.microsoft.com/office/drawing/2014/main" id="{8B1A4434-61E9-4F13-A292-C1D4D515F5B2}"/>
              </a:ext>
            </a:extLst>
          </p:cNvPr>
          <p:cNvGrpSpPr/>
          <p:nvPr/>
        </p:nvGrpSpPr>
        <p:grpSpPr>
          <a:xfrm>
            <a:off x="5228829" y="2561828"/>
            <a:ext cx="1734343" cy="1734343"/>
            <a:chOff x="4998319" y="2561828"/>
            <a:chExt cx="1734343" cy="1734343"/>
          </a:xfrm>
        </p:grpSpPr>
        <p:grpSp>
          <p:nvGrpSpPr>
            <p:cNvPr id="22" name="Group 21">
              <a:extLst>
                <a:ext uri="{FF2B5EF4-FFF2-40B4-BE49-F238E27FC236}">
                  <a16:creationId xmlns:a16="http://schemas.microsoft.com/office/drawing/2014/main" id="{DC93BC9F-4803-429E-B76E-841EECD37BF5}"/>
                </a:ext>
              </a:extLst>
            </p:cNvPr>
            <p:cNvGrpSpPr/>
            <p:nvPr/>
          </p:nvGrpSpPr>
          <p:grpSpPr>
            <a:xfrm>
              <a:off x="4998319" y="2561828"/>
              <a:ext cx="1734343" cy="1734343"/>
              <a:chOff x="1356108" y="1842161"/>
              <a:chExt cx="1734343" cy="1734343"/>
            </a:xfrm>
          </p:grpSpPr>
          <p:sp>
            <p:nvSpPr>
              <p:cNvPr id="23" name="Oval 22">
                <a:extLst>
                  <a:ext uri="{FF2B5EF4-FFF2-40B4-BE49-F238E27FC236}">
                    <a16:creationId xmlns:a16="http://schemas.microsoft.com/office/drawing/2014/main" id="{1A510043-22BC-483D-9B07-1D9C9EB4EC13}"/>
                  </a:ext>
                </a:extLst>
              </p:cNvPr>
              <p:cNvSpPr/>
              <p:nvPr/>
            </p:nvSpPr>
            <p:spPr>
              <a:xfrm>
                <a:off x="1356108" y="1842161"/>
                <a:ext cx="1734343" cy="173434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0FA7B8DB-0FF7-487E-AC93-50F8B3FDB117}"/>
                  </a:ext>
                </a:extLst>
              </p:cNvPr>
              <p:cNvSpPr txBox="1"/>
              <p:nvPr/>
            </p:nvSpPr>
            <p:spPr>
              <a:xfrm>
                <a:off x="1610097" y="2096150"/>
                <a:ext cx="1226365" cy="12263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US" sz="3900" kern="1200">
                  <a:noFill/>
                </a:endParaRPr>
              </a:p>
            </p:txBody>
          </p:sp>
        </p:grpSp>
        <p:grpSp>
          <p:nvGrpSpPr>
            <p:cNvPr id="10" name="Group 9">
              <a:extLst>
                <a:ext uri="{FF2B5EF4-FFF2-40B4-BE49-F238E27FC236}">
                  <a16:creationId xmlns:a16="http://schemas.microsoft.com/office/drawing/2014/main" id="{3F24EB94-DA4E-4367-9C10-D35E59EA02DC}"/>
                </a:ext>
              </a:extLst>
            </p:cNvPr>
            <p:cNvGrpSpPr/>
            <p:nvPr/>
          </p:nvGrpSpPr>
          <p:grpSpPr>
            <a:xfrm>
              <a:off x="5448792" y="2770216"/>
              <a:ext cx="833395" cy="1190564"/>
              <a:chOff x="1778020" y="3902507"/>
              <a:chExt cx="266700" cy="381000"/>
            </a:xfrm>
            <a:solidFill>
              <a:schemeClr val="bg1"/>
            </a:solidFill>
          </p:grpSpPr>
          <p:sp>
            <p:nvSpPr>
              <p:cNvPr id="11" name="Freeform 210">
                <a:extLst>
                  <a:ext uri="{FF2B5EF4-FFF2-40B4-BE49-F238E27FC236}">
                    <a16:creationId xmlns:a16="http://schemas.microsoft.com/office/drawing/2014/main" id="{57E5B7A6-3E8B-4FC5-8A5F-0BFFD338202A}"/>
                  </a:ext>
                </a:extLst>
              </p:cNvPr>
              <p:cNvSpPr/>
              <p:nvPr/>
            </p:nvSpPr>
            <p:spPr>
              <a:xfrm>
                <a:off x="1882795" y="4150157"/>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19050" cap="flat">
                <a:noFill/>
                <a:prstDash val="solid"/>
                <a:miter/>
              </a:ln>
            </p:spPr>
            <p:txBody>
              <a:bodyPr rtlCol="0" anchor="ctr"/>
              <a:lstStyle/>
              <a:p>
                <a:endParaRPr lang="en-US"/>
              </a:p>
            </p:txBody>
          </p:sp>
          <p:sp>
            <p:nvSpPr>
              <p:cNvPr id="12" name="Freeform 211">
                <a:extLst>
                  <a:ext uri="{FF2B5EF4-FFF2-40B4-BE49-F238E27FC236}">
                    <a16:creationId xmlns:a16="http://schemas.microsoft.com/office/drawing/2014/main" id="{CB8BB907-77A0-4ADA-ACD7-DD8C8A5B65E1}"/>
                  </a:ext>
                </a:extLst>
              </p:cNvPr>
              <p:cNvSpPr/>
              <p:nvPr/>
            </p:nvSpPr>
            <p:spPr>
              <a:xfrm>
                <a:off x="1778020" y="3902507"/>
                <a:ext cx="266700" cy="381000"/>
              </a:xfrm>
              <a:custGeom>
                <a:avLst/>
                <a:gdLst>
                  <a:gd name="connsiteX0" fmla="*/ 228600 w 266700"/>
                  <a:gd name="connsiteY0" fmla="*/ 171450 h 381000"/>
                  <a:gd name="connsiteX1" fmla="*/ 228600 w 266700"/>
                  <a:gd name="connsiteY1" fmla="*/ 95250 h 381000"/>
                  <a:gd name="connsiteX2" fmla="*/ 133350 w 266700"/>
                  <a:gd name="connsiteY2" fmla="*/ 0 h 381000"/>
                  <a:gd name="connsiteX3" fmla="*/ 38100 w 266700"/>
                  <a:gd name="connsiteY3" fmla="*/ 95250 h 381000"/>
                  <a:gd name="connsiteX4" fmla="*/ 38100 w 266700"/>
                  <a:gd name="connsiteY4" fmla="*/ 171450 h 381000"/>
                  <a:gd name="connsiteX5" fmla="*/ 0 w 266700"/>
                  <a:gd name="connsiteY5" fmla="*/ 209550 h 381000"/>
                  <a:gd name="connsiteX6" fmla="*/ 0 w 266700"/>
                  <a:gd name="connsiteY6" fmla="*/ 342900 h 381000"/>
                  <a:gd name="connsiteX7" fmla="*/ 38100 w 266700"/>
                  <a:gd name="connsiteY7" fmla="*/ 381000 h 381000"/>
                  <a:gd name="connsiteX8" fmla="*/ 228600 w 266700"/>
                  <a:gd name="connsiteY8" fmla="*/ 381000 h 381000"/>
                  <a:gd name="connsiteX9" fmla="*/ 266700 w 266700"/>
                  <a:gd name="connsiteY9" fmla="*/ 342900 h 381000"/>
                  <a:gd name="connsiteX10" fmla="*/ 266700 w 266700"/>
                  <a:gd name="connsiteY10" fmla="*/ 209550 h 381000"/>
                  <a:gd name="connsiteX11" fmla="*/ 228600 w 266700"/>
                  <a:gd name="connsiteY11" fmla="*/ 171450 h 381000"/>
                  <a:gd name="connsiteX12" fmla="*/ 76200 w 266700"/>
                  <a:gd name="connsiteY12" fmla="*/ 95250 h 381000"/>
                  <a:gd name="connsiteX13" fmla="*/ 133350 w 266700"/>
                  <a:gd name="connsiteY13" fmla="*/ 38100 h 381000"/>
                  <a:gd name="connsiteX14" fmla="*/ 190500 w 266700"/>
                  <a:gd name="connsiteY14" fmla="*/ 95250 h 381000"/>
                  <a:gd name="connsiteX15" fmla="*/ 190500 w 266700"/>
                  <a:gd name="connsiteY15" fmla="*/ 171450 h 381000"/>
                  <a:gd name="connsiteX16" fmla="*/ 76200 w 266700"/>
                  <a:gd name="connsiteY16" fmla="*/ 171450 h 381000"/>
                  <a:gd name="connsiteX17" fmla="*/ 76200 w 266700"/>
                  <a:gd name="connsiteY17" fmla="*/ 95250 h 381000"/>
                  <a:gd name="connsiteX18" fmla="*/ 38100 w 266700"/>
                  <a:gd name="connsiteY18" fmla="*/ 342900 h 381000"/>
                  <a:gd name="connsiteX19" fmla="*/ 38100 w 266700"/>
                  <a:gd name="connsiteY19" fmla="*/ 209550 h 381000"/>
                  <a:gd name="connsiteX20" fmla="*/ 228600 w 266700"/>
                  <a:gd name="connsiteY20" fmla="*/ 209550 h 381000"/>
                  <a:gd name="connsiteX21" fmla="*/ 228638 w 266700"/>
                  <a:gd name="connsiteY21" fmla="*/ 342900 h 381000"/>
                  <a:gd name="connsiteX22" fmla="*/ 38100 w 266700"/>
                  <a:gd name="connsiteY22" fmla="*/ 3429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700" h="381000">
                    <a:moveTo>
                      <a:pt x="228600" y="171450"/>
                    </a:moveTo>
                    <a:lnTo>
                      <a:pt x="228600" y="95250"/>
                    </a:lnTo>
                    <a:cubicBezTo>
                      <a:pt x="228600" y="42729"/>
                      <a:pt x="185871" y="0"/>
                      <a:pt x="133350" y="0"/>
                    </a:cubicBezTo>
                    <a:cubicBezTo>
                      <a:pt x="80829" y="0"/>
                      <a:pt x="38100" y="42729"/>
                      <a:pt x="38100" y="95250"/>
                    </a:cubicBezTo>
                    <a:lnTo>
                      <a:pt x="38100" y="171450"/>
                    </a:lnTo>
                    <a:cubicBezTo>
                      <a:pt x="17069" y="171450"/>
                      <a:pt x="0" y="188519"/>
                      <a:pt x="0" y="209550"/>
                    </a:cubicBezTo>
                    <a:lnTo>
                      <a:pt x="0" y="342900"/>
                    </a:lnTo>
                    <a:cubicBezTo>
                      <a:pt x="0" y="363912"/>
                      <a:pt x="17069" y="381000"/>
                      <a:pt x="38100" y="381000"/>
                    </a:cubicBezTo>
                    <a:lnTo>
                      <a:pt x="228600" y="381000"/>
                    </a:lnTo>
                    <a:cubicBezTo>
                      <a:pt x="249631" y="381000"/>
                      <a:pt x="266700" y="363912"/>
                      <a:pt x="266700" y="342900"/>
                    </a:cubicBezTo>
                    <a:lnTo>
                      <a:pt x="266700" y="209550"/>
                    </a:lnTo>
                    <a:cubicBezTo>
                      <a:pt x="266700" y="188519"/>
                      <a:pt x="249631" y="171450"/>
                      <a:pt x="228600" y="171450"/>
                    </a:cubicBezTo>
                    <a:close/>
                    <a:moveTo>
                      <a:pt x="76200" y="95250"/>
                    </a:moveTo>
                    <a:cubicBezTo>
                      <a:pt x="76200" y="63741"/>
                      <a:pt x="101841" y="38100"/>
                      <a:pt x="133350" y="38100"/>
                    </a:cubicBezTo>
                    <a:cubicBezTo>
                      <a:pt x="164859" y="38100"/>
                      <a:pt x="190500" y="63741"/>
                      <a:pt x="190500" y="95250"/>
                    </a:cubicBezTo>
                    <a:lnTo>
                      <a:pt x="190500" y="171450"/>
                    </a:lnTo>
                    <a:lnTo>
                      <a:pt x="76200" y="171450"/>
                    </a:lnTo>
                    <a:lnTo>
                      <a:pt x="76200" y="95250"/>
                    </a:lnTo>
                    <a:close/>
                    <a:moveTo>
                      <a:pt x="38100" y="342900"/>
                    </a:moveTo>
                    <a:lnTo>
                      <a:pt x="38100" y="209550"/>
                    </a:lnTo>
                    <a:lnTo>
                      <a:pt x="228600" y="209550"/>
                    </a:lnTo>
                    <a:lnTo>
                      <a:pt x="228638" y="342900"/>
                    </a:lnTo>
                    <a:lnTo>
                      <a:pt x="38100" y="342900"/>
                    </a:lnTo>
                    <a:close/>
                  </a:path>
                </a:pathLst>
              </a:custGeom>
              <a:grpFill/>
              <a:ln w="19050"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DD897B94-3E41-45DA-991F-C8AA121EB7D3}"/>
              </a:ext>
            </a:extLst>
          </p:cNvPr>
          <p:cNvPicPr>
            <a:picLocks noChangeAspect="1"/>
          </p:cNvPicPr>
          <p:nvPr/>
        </p:nvPicPr>
        <p:blipFill>
          <a:blip r:embed="rId3"/>
          <a:stretch>
            <a:fillRect/>
          </a:stretch>
        </p:blipFill>
        <p:spPr>
          <a:xfrm>
            <a:off x="1668554" y="2237801"/>
            <a:ext cx="2382397" cy="2382397"/>
          </a:xfrm>
          <a:prstGeom prst="rect">
            <a:avLst/>
          </a:prstGeom>
        </p:spPr>
      </p:pic>
      <p:pic>
        <p:nvPicPr>
          <p:cNvPr id="19" name="Picture 18">
            <a:extLst>
              <a:ext uri="{FF2B5EF4-FFF2-40B4-BE49-F238E27FC236}">
                <a16:creationId xmlns:a16="http://schemas.microsoft.com/office/drawing/2014/main" id="{E1B76F5F-FF69-4764-B928-B2482C3BF983}"/>
              </a:ext>
            </a:extLst>
          </p:cNvPr>
          <p:cNvPicPr>
            <a:picLocks noChangeAspect="1"/>
          </p:cNvPicPr>
          <p:nvPr/>
        </p:nvPicPr>
        <p:blipFill>
          <a:blip r:embed="rId4"/>
          <a:stretch>
            <a:fillRect/>
          </a:stretch>
        </p:blipFill>
        <p:spPr>
          <a:xfrm>
            <a:off x="8141050" y="2237801"/>
            <a:ext cx="3556700" cy="2382397"/>
          </a:xfrm>
          <a:prstGeom prst="rect">
            <a:avLst/>
          </a:prstGeom>
        </p:spPr>
      </p:pic>
    </p:spTree>
    <p:extLst>
      <p:ext uri="{BB962C8B-B14F-4D97-AF65-F5344CB8AC3E}">
        <p14:creationId xmlns:p14="http://schemas.microsoft.com/office/powerpoint/2010/main" val="8638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20000"/>
                                  </p:iterate>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14</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#5</a:t>
            </a:r>
          </a:p>
          <a:p>
            <a:pPr algn="ctr"/>
            <a:r>
              <a:rPr lang="en-US" sz="5400" b="1" dirty="0">
                <a:solidFill>
                  <a:schemeClr val="bg1"/>
                </a:solidFill>
              </a:rPr>
              <a:t>Scan and Secure Email and Establish Healthy Practice</a:t>
            </a:r>
          </a:p>
        </p:txBody>
      </p:sp>
    </p:spTree>
    <p:extLst>
      <p:ext uri="{BB962C8B-B14F-4D97-AF65-F5344CB8AC3E}">
        <p14:creationId xmlns:p14="http://schemas.microsoft.com/office/powerpoint/2010/main" val="188027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15</a:t>
            </a:fld>
            <a:endParaRPr lang="en-US"/>
          </a:p>
        </p:txBody>
      </p:sp>
      <p:sp>
        <p:nvSpPr>
          <p:cNvPr id="9" name="Content Placeholder 1">
            <a:extLst>
              <a:ext uri="{FF2B5EF4-FFF2-40B4-BE49-F238E27FC236}">
                <a16:creationId xmlns:a16="http://schemas.microsoft.com/office/drawing/2014/main" id="{A449CCAE-386A-44A9-A1CA-1FB6E4E4EEC5}"/>
              </a:ext>
            </a:extLst>
          </p:cNvPr>
          <p:cNvSpPr txBox="1">
            <a:spLocks/>
          </p:cNvSpPr>
          <p:nvPr/>
        </p:nvSpPr>
        <p:spPr>
          <a:xfrm>
            <a:off x="1385400" y="696600"/>
            <a:ext cx="9421200" cy="5464800"/>
          </a:xfrm>
          <a:prstGeom prst="rect">
            <a:avLst/>
          </a:prstGeom>
          <a:solidFill>
            <a:schemeClr val="accent1"/>
          </a:solidFill>
          <a:ln w="38100" cap="flat" cmpd="sng" algn="ctr">
            <a:solidFill>
              <a:schemeClr val="accent1">
                <a:lumMod val="40000"/>
                <a:lumOff val="6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buNone/>
            </a:pPr>
            <a:endParaRPr lang="en-GB" sz="2400" b="1" dirty="0"/>
          </a:p>
        </p:txBody>
      </p:sp>
      <p:sp>
        <p:nvSpPr>
          <p:cNvPr id="12" name="Rectangle 11">
            <a:extLst>
              <a:ext uri="{FF2B5EF4-FFF2-40B4-BE49-F238E27FC236}">
                <a16:creationId xmlns:a16="http://schemas.microsoft.com/office/drawing/2014/main" id="{7D0A7172-AC99-4991-AE1E-3919C528450F}"/>
              </a:ext>
            </a:extLst>
          </p:cNvPr>
          <p:cNvSpPr/>
          <p:nvPr/>
        </p:nvSpPr>
        <p:spPr>
          <a:xfrm>
            <a:off x="3048000" y="1099562"/>
            <a:ext cx="6096000" cy="1631216"/>
          </a:xfrm>
          <a:prstGeom prst="rect">
            <a:avLst/>
          </a:prstGeom>
        </p:spPr>
        <p:txBody>
          <a:bodyPr>
            <a:spAutoFit/>
          </a:bodyPr>
          <a:lstStyle/>
          <a:p>
            <a:pPr algn="ctr"/>
            <a:r>
              <a:rPr lang="en-GB" sz="7200" b="1" dirty="0">
                <a:solidFill>
                  <a:schemeClr val="bg1"/>
                </a:solidFill>
              </a:rPr>
              <a:t>33%</a:t>
            </a:r>
          </a:p>
          <a:p>
            <a:pPr algn="ctr"/>
            <a:r>
              <a:rPr lang="en-GB" sz="2800" b="1" dirty="0">
                <a:solidFill>
                  <a:schemeClr val="bg1"/>
                </a:solidFill>
              </a:rPr>
              <a:t>Attacks got in via Email</a:t>
            </a:r>
            <a:endParaRPr lang="en-US" sz="2800" dirty="0">
              <a:solidFill>
                <a:schemeClr val="bg1"/>
              </a:solidFill>
            </a:endParaRPr>
          </a:p>
        </p:txBody>
      </p:sp>
      <p:pic>
        <p:nvPicPr>
          <p:cNvPr id="17" name="Graphic 16" descr="Email">
            <a:extLst>
              <a:ext uri="{FF2B5EF4-FFF2-40B4-BE49-F238E27FC236}">
                <a16:creationId xmlns:a16="http://schemas.microsoft.com/office/drawing/2014/main" id="{108DD970-62DC-4BA6-AF0B-278002BFA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1362" y="3133740"/>
            <a:ext cx="2449276" cy="2449276"/>
          </a:xfrm>
          <a:prstGeom prst="rect">
            <a:avLst/>
          </a:prstGeom>
        </p:spPr>
      </p:pic>
    </p:spTree>
    <p:extLst>
      <p:ext uri="{BB962C8B-B14F-4D97-AF65-F5344CB8AC3E}">
        <p14:creationId xmlns:p14="http://schemas.microsoft.com/office/powerpoint/2010/main" val="126912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16</a:t>
            </a:fld>
            <a:endParaRPr lang="en-US"/>
          </a:p>
        </p:txBody>
      </p:sp>
      <p:pic>
        <p:nvPicPr>
          <p:cNvPr id="2" name="Picture 1">
            <a:extLst>
              <a:ext uri="{FF2B5EF4-FFF2-40B4-BE49-F238E27FC236}">
                <a16:creationId xmlns:a16="http://schemas.microsoft.com/office/drawing/2014/main" id="{91D6FB49-721C-486F-BA87-06ED0351677B}"/>
              </a:ext>
            </a:extLst>
          </p:cNvPr>
          <p:cNvPicPr>
            <a:picLocks noChangeAspect="1"/>
          </p:cNvPicPr>
          <p:nvPr/>
        </p:nvPicPr>
        <p:blipFill>
          <a:blip r:embed="rId3"/>
          <a:stretch>
            <a:fillRect/>
          </a:stretch>
        </p:blipFill>
        <p:spPr>
          <a:xfrm>
            <a:off x="3609803" y="714375"/>
            <a:ext cx="5334000" cy="5429250"/>
          </a:xfrm>
          <a:prstGeom prst="rect">
            <a:avLst/>
          </a:prstGeom>
        </p:spPr>
      </p:pic>
    </p:spTree>
    <p:extLst>
      <p:ext uri="{BB962C8B-B14F-4D97-AF65-F5344CB8AC3E}">
        <p14:creationId xmlns:p14="http://schemas.microsoft.com/office/powerpoint/2010/main" val="396741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17</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551837"/>
            <a:ext cx="10313315" cy="1754326"/>
          </a:xfrm>
          <a:prstGeom prst="rect">
            <a:avLst/>
          </a:prstGeom>
        </p:spPr>
        <p:txBody>
          <a:bodyPr wrap="square">
            <a:spAutoFit/>
          </a:bodyPr>
          <a:lstStyle/>
          <a:p>
            <a:pPr algn="ctr"/>
            <a:r>
              <a:rPr lang="en-US" sz="5400" b="1" dirty="0">
                <a:solidFill>
                  <a:schemeClr val="accent3"/>
                </a:solidFill>
              </a:rPr>
              <a:t>#6</a:t>
            </a:r>
          </a:p>
          <a:p>
            <a:pPr algn="ctr"/>
            <a:r>
              <a:rPr lang="en-US" sz="5400" b="1" dirty="0">
                <a:solidFill>
                  <a:schemeClr val="bg1"/>
                </a:solidFill>
              </a:rPr>
              <a:t>Enable Web Filtering</a:t>
            </a:r>
          </a:p>
        </p:txBody>
      </p:sp>
    </p:spTree>
    <p:extLst>
      <p:ext uri="{BB962C8B-B14F-4D97-AF65-F5344CB8AC3E}">
        <p14:creationId xmlns:p14="http://schemas.microsoft.com/office/powerpoint/2010/main" val="270841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71041-DC20-411E-851E-DC9A1E50B381}"/>
              </a:ext>
            </a:extLst>
          </p:cNvPr>
          <p:cNvPicPr>
            <a:picLocks noChangeAspect="1"/>
          </p:cNvPicPr>
          <p:nvPr/>
        </p:nvPicPr>
        <p:blipFill>
          <a:blip r:embed="rId3"/>
          <a:stretch>
            <a:fillRect/>
          </a:stretch>
        </p:blipFill>
        <p:spPr>
          <a:xfrm>
            <a:off x="3460926" y="1663939"/>
            <a:ext cx="5270149" cy="3530123"/>
          </a:xfrm>
          <a:prstGeom prst="rect">
            <a:avLst/>
          </a:prstGeom>
        </p:spPr>
      </p:pic>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18</a:t>
            </a:fld>
            <a:endParaRPr lang="en-US"/>
          </a:p>
        </p:txBody>
      </p:sp>
      <p:grpSp>
        <p:nvGrpSpPr>
          <p:cNvPr id="18" name="Group 17">
            <a:extLst>
              <a:ext uri="{FF2B5EF4-FFF2-40B4-BE49-F238E27FC236}">
                <a16:creationId xmlns:a16="http://schemas.microsoft.com/office/drawing/2014/main" id="{EA6E59C1-66A4-4ED0-9350-68ECCE811929}"/>
              </a:ext>
            </a:extLst>
          </p:cNvPr>
          <p:cNvGrpSpPr/>
          <p:nvPr/>
        </p:nvGrpSpPr>
        <p:grpSpPr>
          <a:xfrm>
            <a:off x="4843151" y="2360976"/>
            <a:ext cx="2505698" cy="1048657"/>
            <a:chOff x="4861470" y="2380343"/>
            <a:chExt cx="2505698" cy="1048657"/>
          </a:xfrm>
        </p:grpSpPr>
        <p:grpSp>
          <p:nvGrpSpPr>
            <p:cNvPr id="5" name="Group 4">
              <a:extLst>
                <a:ext uri="{FF2B5EF4-FFF2-40B4-BE49-F238E27FC236}">
                  <a16:creationId xmlns:a16="http://schemas.microsoft.com/office/drawing/2014/main" id="{D8822C93-CAAA-48C6-A96A-20DBA2600ABB}"/>
                </a:ext>
              </a:extLst>
            </p:cNvPr>
            <p:cNvGrpSpPr/>
            <p:nvPr/>
          </p:nvGrpSpPr>
          <p:grpSpPr>
            <a:xfrm>
              <a:off x="4861470" y="2380343"/>
              <a:ext cx="948678" cy="1001382"/>
              <a:chOff x="7459006" y="4684383"/>
              <a:chExt cx="342900" cy="361950"/>
            </a:xfrm>
            <a:solidFill>
              <a:schemeClr val="accent4"/>
            </a:solidFill>
          </p:grpSpPr>
          <p:sp>
            <p:nvSpPr>
              <p:cNvPr id="6" name="Freeform 303">
                <a:extLst>
                  <a:ext uri="{FF2B5EF4-FFF2-40B4-BE49-F238E27FC236}">
                    <a16:creationId xmlns:a16="http://schemas.microsoft.com/office/drawing/2014/main" id="{A199E01C-64B3-4B77-A248-6E14E376B77F}"/>
                  </a:ext>
                </a:extLst>
              </p:cNvPr>
              <p:cNvSpPr/>
              <p:nvPr/>
            </p:nvSpPr>
            <p:spPr>
              <a:xfrm>
                <a:off x="7459006" y="4684383"/>
                <a:ext cx="342900" cy="361950"/>
              </a:xfrm>
              <a:custGeom>
                <a:avLst/>
                <a:gdLst>
                  <a:gd name="connsiteX0" fmla="*/ 332365 w 342900"/>
                  <a:gd name="connsiteY0" fmla="*/ 2016 h 361950"/>
                  <a:gd name="connsiteX1" fmla="*/ 312420 w 342900"/>
                  <a:gd name="connsiteY1" fmla="*/ 3826 h 361950"/>
                  <a:gd name="connsiteX2" fmla="*/ 247650 w 342900"/>
                  <a:gd name="connsiteY2" fmla="*/ 52385 h 361950"/>
                  <a:gd name="connsiteX3" fmla="*/ 182880 w 342900"/>
                  <a:gd name="connsiteY3" fmla="*/ 3826 h 361950"/>
                  <a:gd name="connsiteX4" fmla="*/ 160020 w 342900"/>
                  <a:gd name="connsiteY4" fmla="*/ 3826 h 361950"/>
                  <a:gd name="connsiteX5" fmla="*/ 95250 w 342900"/>
                  <a:gd name="connsiteY5" fmla="*/ 52385 h 361950"/>
                  <a:gd name="connsiteX6" fmla="*/ 30480 w 342900"/>
                  <a:gd name="connsiteY6" fmla="*/ 3826 h 361950"/>
                  <a:gd name="connsiteX7" fmla="*/ 10535 w 342900"/>
                  <a:gd name="connsiteY7" fmla="*/ 2016 h 361950"/>
                  <a:gd name="connsiteX8" fmla="*/ 0 w 342900"/>
                  <a:gd name="connsiteY8" fmla="*/ 19047 h 361950"/>
                  <a:gd name="connsiteX9" fmla="*/ 0 w 342900"/>
                  <a:gd name="connsiteY9" fmla="*/ 190497 h 361950"/>
                  <a:gd name="connsiteX10" fmla="*/ 162878 w 342900"/>
                  <a:gd name="connsiteY10" fmla="*/ 378978 h 361950"/>
                  <a:gd name="connsiteX11" fmla="*/ 171450 w 342900"/>
                  <a:gd name="connsiteY11" fmla="*/ 380997 h 361950"/>
                  <a:gd name="connsiteX12" fmla="*/ 180023 w 342900"/>
                  <a:gd name="connsiteY12" fmla="*/ 378978 h 361950"/>
                  <a:gd name="connsiteX13" fmla="*/ 342900 w 342900"/>
                  <a:gd name="connsiteY13" fmla="*/ 190497 h 361950"/>
                  <a:gd name="connsiteX14" fmla="*/ 342900 w 342900"/>
                  <a:gd name="connsiteY14" fmla="*/ 19047 h 361950"/>
                  <a:gd name="connsiteX15" fmla="*/ 332365 w 342900"/>
                  <a:gd name="connsiteY15" fmla="*/ 2016 h 361950"/>
                  <a:gd name="connsiteX16" fmla="*/ 171450 w 342900"/>
                  <a:gd name="connsiteY16" fmla="*/ 340402 h 361950"/>
                  <a:gd name="connsiteX17" fmla="*/ 38100 w 342900"/>
                  <a:gd name="connsiteY17" fmla="*/ 190497 h 361950"/>
                  <a:gd name="connsiteX18" fmla="*/ 38100 w 342900"/>
                  <a:gd name="connsiteY18" fmla="*/ 57147 h 361950"/>
                  <a:gd name="connsiteX19" fmla="*/ 83820 w 342900"/>
                  <a:gd name="connsiteY19" fmla="*/ 91437 h 361950"/>
                  <a:gd name="connsiteX20" fmla="*/ 106680 w 342900"/>
                  <a:gd name="connsiteY20" fmla="*/ 91437 h 361950"/>
                  <a:gd name="connsiteX21" fmla="*/ 171450 w 342900"/>
                  <a:gd name="connsiteY21" fmla="*/ 42860 h 361950"/>
                  <a:gd name="connsiteX22" fmla="*/ 236220 w 342900"/>
                  <a:gd name="connsiteY22" fmla="*/ 91437 h 361950"/>
                  <a:gd name="connsiteX23" fmla="*/ 259080 w 342900"/>
                  <a:gd name="connsiteY23" fmla="*/ 91437 h 361950"/>
                  <a:gd name="connsiteX24" fmla="*/ 304800 w 342900"/>
                  <a:gd name="connsiteY24" fmla="*/ 57147 h 361950"/>
                  <a:gd name="connsiteX25" fmla="*/ 304800 w 342900"/>
                  <a:gd name="connsiteY25" fmla="*/ 190497 h 361950"/>
                  <a:gd name="connsiteX26" fmla="*/ 171450 w 342900"/>
                  <a:gd name="connsiteY26" fmla="*/ 34040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900" h="361950">
                    <a:moveTo>
                      <a:pt x="332365" y="2016"/>
                    </a:moveTo>
                    <a:cubicBezTo>
                      <a:pt x="325888" y="-1222"/>
                      <a:pt x="318192" y="-517"/>
                      <a:pt x="312420" y="3826"/>
                    </a:cubicBezTo>
                    <a:lnTo>
                      <a:pt x="247650" y="52385"/>
                    </a:lnTo>
                    <a:lnTo>
                      <a:pt x="182880" y="3826"/>
                    </a:lnTo>
                    <a:cubicBezTo>
                      <a:pt x="176117" y="-1260"/>
                      <a:pt x="166783" y="-1260"/>
                      <a:pt x="160020" y="3826"/>
                    </a:cubicBezTo>
                    <a:lnTo>
                      <a:pt x="95250" y="52385"/>
                    </a:lnTo>
                    <a:lnTo>
                      <a:pt x="30480" y="3826"/>
                    </a:lnTo>
                    <a:cubicBezTo>
                      <a:pt x="24689" y="-517"/>
                      <a:pt x="16993" y="-1222"/>
                      <a:pt x="10535" y="2016"/>
                    </a:cubicBezTo>
                    <a:cubicBezTo>
                      <a:pt x="4077" y="5236"/>
                      <a:pt x="0" y="11827"/>
                      <a:pt x="0" y="19047"/>
                    </a:cubicBezTo>
                    <a:lnTo>
                      <a:pt x="0" y="190497"/>
                    </a:lnTo>
                    <a:cubicBezTo>
                      <a:pt x="0" y="295729"/>
                      <a:pt x="156229" y="375606"/>
                      <a:pt x="162878" y="378978"/>
                    </a:cubicBezTo>
                    <a:cubicBezTo>
                      <a:pt x="165564" y="380311"/>
                      <a:pt x="168516" y="380997"/>
                      <a:pt x="171450" y="380997"/>
                    </a:cubicBezTo>
                    <a:cubicBezTo>
                      <a:pt x="174384" y="380997"/>
                      <a:pt x="177336" y="380311"/>
                      <a:pt x="180023" y="378978"/>
                    </a:cubicBezTo>
                    <a:cubicBezTo>
                      <a:pt x="186671" y="375606"/>
                      <a:pt x="342900" y="295729"/>
                      <a:pt x="342900" y="190497"/>
                    </a:cubicBezTo>
                    <a:lnTo>
                      <a:pt x="342900" y="19047"/>
                    </a:lnTo>
                    <a:cubicBezTo>
                      <a:pt x="342900" y="11827"/>
                      <a:pt x="338823" y="5236"/>
                      <a:pt x="332365" y="2016"/>
                    </a:cubicBezTo>
                    <a:close/>
                    <a:moveTo>
                      <a:pt x="171450" y="340402"/>
                    </a:moveTo>
                    <a:cubicBezTo>
                      <a:pt x="127483" y="316265"/>
                      <a:pt x="38100" y="254067"/>
                      <a:pt x="38100" y="190497"/>
                    </a:cubicBezTo>
                    <a:lnTo>
                      <a:pt x="38100" y="57147"/>
                    </a:lnTo>
                    <a:lnTo>
                      <a:pt x="83820" y="91437"/>
                    </a:lnTo>
                    <a:cubicBezTo>
                      <a:pt x="90583" y="96504"/>
                      <a:pt x="99917" y="96504"/>
                      <a:pt x="106680" y="91437"/>
                    </a:cubicBezTo>
                    <a:lnTo>
                      <a:pt x="171450" y="42860"/>
                    </a:lnTo>
                    <a:lnTo>
                      <a:pt x="236220" y="91437"/>
                    </a:lnTo>
                    <a:cubicBezTo>
                      <a:pt x="242983" y="96504"/>
                      <a:pt x="252317" y="96504"/>
                      <a:pt x="259080" y="91437"/>
                    </a:cubicBezTo>
                    <a:lnTo>
                      <a:pt x="304800" y="57147"/>
                    </a:lnTo>
                    <a:lnTo>
                      <a:pt x="304800" y="190497"/>
                    </a:lnTo>
                    <a:cubicBezTo>
                      <a:pt x="304800" y="253915"/>
                      <a:pt x="215398" y="316227"/>
                      <a:pt x="171450" y="340402"/>
                    </a:cubicBezTo>
                    <a:close/>
                  </a:path>
                </a:pathLst>
              </a:custGeom>
              <a:grpFill/>
              <a:ln w="19050" cap="flat">
                <a:noFill/>
                <a:prstDash val="solid"/>
                <a:miter/>
              </a:ln>
            </p:spPr>
            <p:txBody>
              <a:bodyPr rtlCol="0" anchor="ctr"/>
              <a:lstStyle/>
              <a:p>
                <a:endParaRPr lang="en-US" dirty="0"/>
              </a:p>
            </p:txBody>
          </p:sp>
          <p:sp>
            <p:nvSpPr>
              <p:cNvPr id="7" name="Freeform 304">
                <a:extLst>
                  <a:ext uri="{FF2B5EF4-FFF2-40B4-BE49-F238E27FC236}">
                    <a16:creationId xmlns:a16="http://schemas.microsoft.com/office/drawing/2014/main" id="{DCCE5BE6-AEF1-4388-864F-D9A2EA877D0F}"/>
                  </a:ext>
                </a:extLst>
              </p:cNvPr>
              <p:cNvSpPr/>
              <p:nvPr/>
            </p:nvSpPr>
            <p:spPr>
              <a:xfrm>
                <a:off x="7540788" y="4804281"/>
                <a:ext cx="190500" cy="152400"/>
              </a:xfrm>
              <a:custGeom>
                <a:avLst/>
                <a:gdLst>
                  <a:gd name="connsiteX0" fmla="*/ 70618 w 190500"/>
                  <a:gd name="connsiteY0" fmla="*/ 100813 h 152400"/>
                  <a:gd name="connsiteX1" fmla="*/ 26937 w 190500"/>
                  <a:gd name="connsiteY1" fmla="*/ 57150 h 152400"/>
                  <a:gd name="connsiteX2" fmla="*/ 0 w 190500"/>
                  <a:gd name="connsiteY2" fmla="*/ 84087 h 152400"/>
                  <a:gd name="connsiteX3" fmla="*/ 70618 w 190500"/>
                  <a:gd name="connsiteY3" fmla="*/ 154686 h 152400"/>
                  <a:gd name="connsiteX4" fmla="*/ 198387 w 190500"/>
                  <a:gd name="connsiteY4" fmla="*/ 26937 h 152400"/>
                  <a:gd name="connsiteX5" fmla="*/ 171450 w 190500"/>
                  <a:gd name="connsiteY5"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52400">
                    <a:moveTo>
                      <a:pt x="70618" y="100813"/>
                    </a:moveTo>
                    <a:lnTo>
                      <a:pt x="26937" y="57150"/>
                    </a:lnTo>
                    <a:lnTo>
                      <a:pt x="0" y="84087"/>
                    </a:lnTo>
                    <a:lnTo>
                      <a:pt x="70618" y="154686"/>
                    </a:lnTo>
                    <a:lnTo>
                      <a:pt x="198387" y="26937"/>
                    </a:lnTo>
                    <a:lnTo>
                      <a:pt x="171450" y="0"/>
                    </a:lnTo>
                    <a:close/>
                  </a:path>
                </a:pathLst>
              </a:custGeom>
              <a:grpFill/>
              <a:ln w="19050"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D4CB3D4E-3BC5-4FB5-8AD4-6D889A8EC9FB}"/>
                </a:ext>
              </a:extLst>
            </p:cNvPr>
            <p:cNvGrpSpPr/>
            <p:nvPr/>
          </p:nvGrpSpPr>
          <p:grpSpPr>
            <a:xfrm>
              <a:off x="6165510" y="2427618"/>
              <a:ext cx="1201658" cy="1001382"/>
              <a:chOff x="6545459" y="2752691"/>
              <a:chExt cx="457200" cy="381000"/>
            </a:xfrm>
          </p:grpSpPr>
          <p:sp>
            <p:nvSpPr>
              <p:cNvPr id="13" name="Freeform 386">
                <a:extLst>
                  <a:ext uri="{FF2B5EF4-FFF2-40B4-BE49-F238E27FC236}">
                    <a16:creationId xmlns:a16="http://schemas.microsoft.com/office/drawing/2014/main" id="{0D568F5F-AF50-47E3-AED1-C0BA1C1CB5DD}"/>
                  </a:ext>
                </a:extLst>
              </p:cNvPr>
              <p:cNvSpPr/>
              <p:nvPr/>
            </p:nvSpPr>
            <p:spPr>
              <a:xfrm>
                <a:off x="6545459" y="2752691"/>
                <a:ext cx="457200" cy="381000"/>
              </a:xfrm>
              <a:custGeom>
                <a:avLst/>
                <a:gdLst>
                  <a:gd name="connsiteX0" fmla="*/ 438150 w 457200"/>
                  <a:gd name="connsiteY0" fmla="*/ 76200 h 381000"/>
                  <a:gd name="connsiteX1" fmla="*/ 380581 w 457200"/>
                  <a:gd name="connsiteY1" fmla="*/ 76200 h 381000"/>
                  <a:gd name="connsiteX2" fmla="*/ 228600 w 457200"/>
                  <a:gd name="connsiteY2" fmla="*/ 0 h 381000"/>
                  <a:gd name="connsiteX3" fmla="*/ 76619 w 457200"/>
                  <a:gd name="connsiteY3" fmla="*/ 76200 h 381000"/>
                  <a:gd name="connsiteX4" fmla="*/ 19050 w 457200"/>
                  <a:gd name="connsiteY4" fmla="*/ 76200 h 381000"/>
                  <a:gd name="connsiteX5" fmla="*/ 0 w 457200"/>
                  <a:gd name="connsiteY5" fmla="*/ 95250 h 381000"/>
                  <a:gd name="connsiteX6" fmla="*/ 0 w 457200"/>
                  <a:gd name="connsiteY6" fmla="*/ 285750 h 381000"/>
                  <a:gd name="connsiteX7" fmla="*/ 19050 w 457200"/>
                  <a:gd name="connsiteY7" fmla="*/ 304800 h 381000"/>
                  <a:gd name="connsiteX8" fmla="*/ 76619 w 457200"/>
                  <a:gd name="connsiteY8" fmla="*/ 304800 h 381000"/>
                  <a:gd name="connsiteX9" fmla="*/ 228600 w 457200"/>
                  <a:gd name="connsiteY9" fmla="*/ 381000 h 381000"/>
                  <a:gd name="connsiteX10" fmla="*/ 380581 w 457200"/>
                  <a:gd name="connsiteY10" fmla="*/ 304800 h 381000"/>
                  <a:gd name="connsiteX11" fmla="*/ 438150 w 457200"/>
                  <a:gd name="connsiteY11" fmla="*/ 304800 h 381000"/>
                  <a:gd name="connsiteX12" fmla="*/ 457200 w 457200"/>
                  <a:gd name="connsiteY12" fmla="*/ 285750 h 381000"/>
                  <a:gd name="connsiteX13" fmla="*/ 457200 w 457200"/>
                  <a:gd name="connsiteY13" fmla="*/ 95250 h 381000"/>
                  <a:gd name="connsiteX14" fmla="*/ 438150 w 457200"/>
                  <a:gd name="connsiteY14" fmla="*/ 76200 h 381000"/>
                  <a:gd name="connsiteX15" fmla="*/ 328860 w 457200"/>
                  <a:gd name="connsiteY15" fmla="*/ 76200 h 381000"/>
                  <a:gd name="connsiteX16" fmla="*/ 304800 w 457200"/>
                  <a:gd name="connsiteY16" fmla="*/ 76200 h 381000"/>
                  <a:gd name="connsiteX17" fmla="*/ 304800 w 457200"/>
                  <a:gd name="connsiteY17" fmla="*/ 58865 h 381000"/>
                  <a:gd name="connsiteX18" fmla="*/ 328860 w 457200"/>
                  <a:gd name="connsiteY18" fmla="*/ 76200 h 381000"/>
                  <a:gd name="connsiteX19" fmla="*/ 266700 w 457200"/>
                  <a:gd name="connsiteY19" fmla="*/ 43110 h 381000"/>
                  <a:gd name="connsiteX20" fmla="*/ 266700 w 457200"/>
                  <a:gd name="connsiteY20" fmla="*/ 76200 h 381000"/>
                  <a:gd name="connsiteX21" fmla="*/ 190500 w 457200"/>
                  <a:gd name="connsiteY21" fmla="*/ 76200 h 381000"/>
                  <a:gd name="connsiteX22" fmla="*/ 190500 w 457200"/>
                  <a:gd name="connsiteY22" fmla="*/ 43110 h 381000"/>
                  <a:gd name="connsiteX23" fmla="*/ 228600 w 457200"/>
                  <a:gd name="connsiteY23" fmla="*/ 38100 h 381000"/>
                  <a:gd name="connsiteX24" fmla="*/ 266700 w 457200"/>
                  <a:gd name="connsiteY24" fmla="*/ 43110 h 381000"/>
                  <a:gd name="connsiteX25" fmla="*/ 152400 w 457200"/>
                  <a:gd name="connsiteY25" fmla="*/ 58865 h 381000"/>
                  <a:gd name="connsiteX26" fmla="*/ 152400 w 457200"/>
                  <a:gd name="connsiteY26" fmla="*/ 76200 h 381000"/>
                  <a:gd name="connsiteX27" fmla="*/ 128340 w 457200"/>
                  <a:gd name="connsiteY27" fmla="*/ 76200 h 381000"/>
                  <a:gd name="connsiteX28" fmla="*/ 152400 w 457200"/>
                  <a:gd name="connsiteY28" fmla="*/ 58865 h 381000"/>
                  <a:gd name="connsiteX29" fmla="*/ 128340 w 457200"/>
                  <a:gd name="connsiteY29" fmla="*/ 304800 h 381000"/>
                  <a:gd name="connsiteX30" fmla="*/ 152400 w 457200"/>
                  <a:gd name="connsiteY30" fmla="*/ 304800 h 381000"/>
                  <a:gd name="connsiteX31" fmla="*/ 152400 w 457200"/>
                  <a:gd name="connsiteY31" fmla="*/ 322155 h 381000"/>
                  <a:gd name="connsiteX32" fmla="*/ 128340 w 457200"/>
                  <a:gd name="connsiteY32" fmla="*/ 304800 h 381000"/>
                  <a:gd name="connsiteX33" fmla="*/ 190500 w 457200"/>
                  <a:gd name="connsiteY33" fmla="*/ 337909 h 381000"/>
                  <a:gd name="connsiteX34" fmla="*/ 190500 w 457200"/>
                  <a:gd name="connsiteY34" fmla="*/ 304800 h 381000"/>
                  <a:gd name="connsiteX35" fmla="*/ 266700 w 457200"/>
                  <a:gd name="connsiteY35" fmla="*/ 304800 h 381000"/>
                  <a:gd name="connsiteX36" fmla="*/ 266700 w 457200"/>
                  <a:gd name="connsiteY36" fmla="*/ 337909 h 381000"/>
                  <a:gd name="connsiteX37" fmla="*/ 228600 w 457200"/>
                  <a:gd name="connsiteY37" fmla="*/ 342900 h 381000"/>
                  <a:gd name="connsiteX38" fmla="*/ 190500 w 457200"/>
                  <a:gd name="connsiteY38" fmla="*/ 337909 h 381000"/>
                  <a:gd name="connsiteX39" fmla="*/ 304800 w 457200"/>
                  <a:gd name="connsiteY39" fmla="*/ 322155 h 381000"/>
                  <a:gd name="connsiteX40" fmla="*/ 304800 w 457200"/>
                  <a:gd name="connsiteY40" fmla="*/ 304800 h 381000"/>
                  <a:gd name="connsiteX41" fmla="*/ 328860 w 457200"/>
                  <a:gd name="connsiteY41" fmla="*/ 304800 h 381000"/>
                  <a:gd name="connsiteX42" fmla="*/ 304800 w 457200"/>
                  <a:gd name="connsiteY42" fmla="*/ 322155 h 381000"/>
                  <a:gd name="connsiteX43" fmla="*/ 419100 w 457200"/>
                  <a:gd name="connsiteY43" fmla="*/ 266700 h 381000"/>
                  <a:gd name="connsiteX44" fmla="*/ 38100 w 457200"/>
                  <a:gd name="connsiteY44" fmla="*/ 266700 h 381000"/>
                  <a:gd name="connsiteX45" fmla="*/ 38100 w 457200"/>
                  <a:gd name="connsiteY45" fmla="*/ 114300 h 381000"/>
                  <a:gd name="connsiteX46" fmla="*/ 419100 w 457200"/>
                  <a:gd name="connsiteY46" fmla="*/ 114300 h 381000"/>
                  <a:gd name="connsiteX47" fmla="*/ 419100 w 457200"/>
                  <a:gd name="connsiteY47" fmla="*/ 2667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7200" h="381000">
                    <a:moveTo>
                      <a:pt x="438150" y="76200"/>
                    </a:moveTo>
                    <a:lnTo>
                      <a:pt x="380581" y="76200"/>
                    </a:lnTo>
                    <a:cubicBezTo>
                      <a:pt x="345796" y="30042"/>
                      <a:pt x="290741" y="0"/>
                      <a:pt x="228600" y="0"/>
                    </a:cubicBezTo>
                    <a:cubicBezTo>
                      <a:pt x="166478" y="0"/>
                      <a:pt x="111404" y="30042"/>
                      <a:pt x="76619" y="76200"/>
                    </a:cubicBezTo>
                    <a:lnTo>
                      <a:pt x="19050" y="76200"/>
                    </a:lnTo>
                    <a:cubicBezTo>
                      <a:pt x="8534" y="76200"/>
                      <a:pt x="0" y="84734"/>
                      <a:pt x="0" y="95250"/>
                    </a:cubicBezTo>
                    <a:lnTo>
                      <a:pt x="0" y="285750"/>
                    </a:lnTo>
                    <a:cubicBezTo>
                      <a:pt x="0" y="296285"/>
                      <a:pt x="8534" y="304800"/>
                      <a:pt x="19050" y="304800"/>
                    </a:cubicBezTo>
                    <a:lnTo>
                      <a:pt x="76619" y="304800"/>
                    </a:lnTo>
                    <a:cubicBezTo>
                      <a:pt x="111385" y="350977"/>
                      <a:pt x="166478" y="381000"/>
                      <a:pt x="228600" y="381000"/>
                    </a:cubicBezTo>
                    <a:cubicBezTo>
                      <a:pt x="290741" y="381000"/>
                      <a:pt x="345796" y="350977"/>
                      <a:pt x="380581" y="304800"/>
                    </a:cubicBezTo>
                    <a:lnTo>
                      <a:pt x="438150" y="304800"/>
                    </a:lnTo>
                    <a:cubicBezTo>
                      <a:pt x="448685" y="304800"/>
                      <a:pt x="457200" y="296285"/>
                      <a:pt x="457200" y="285750"/>
                    </a:cubicBezTo>
                    <a:lnTo>
                      <a:pt x="457200" y="95250"/>
                    </a:lnTo>
                    <a:cubicBezTo>
                      <a:pt x="457200" y="84734"/>
                      <a:pt x="448685" y="76200"/>
                      <a:pt x="438150" y="76200"/>
                    </a:cubicBezTo>
                    <a:close/>
                    <a:moveTo>
                      <a:pt x="328860" y="76200"/>
                    </a:moveTo>
                    <a:lnTo>
                      <a:pt x="304800" y="76200"/>
                    </a:lnTo>
                    <a:lnTo>
                      <a:pt x="304800" y="58865"/>
                    </a:lnTo>
                    <a:cubicBezTo>
                      <a:pt x="313392" y="63894"/>
                      <a:pt x="321431" y="69704"/>
                      <a:pt x="328860" y="76200"/>
                    </a:cubicBezTo>
                    <a:close/>
                    <a:moveTo>
                      <a:pt x="266700" y="43110"/>
                    </a:moveTo>
                    <a:lnTo>
                      <a:pt x="266700" y="76200"/>
                    </a:lnTo>
                    <a:lnTo>
                      <a:pt x="190500" y="76200"/>
                    </a:lnTo>
                    <a:lnTo>
                      <a:pt x="190500" y="43110"/>
                    </a:lnTo>
                    <a:cubicBezTo>
                      <a:pt x="202711" y="39948"/>
                      <a:pt x="215436" y="38100"/>
                      <a:pt x="228600" y="38100"/>
                    </a:cubicBezTo>
                    <a:cubicBezTo>
                      <a:pt x="241764" y="38100"/>
                      <a:pt x="254508" y="39948"/>
                      <a:pt x="266700" y="43110"/>
                    </a:cubicBezTo>
                    <a:close/>
                    <a:moveTo>
                      <a:pt x="152400" y="58865"/>
                    </a:moveTo>
                    <a:lnTo>
                      <a:pt x="152400" y="76200"/>
                    </a:lnTo>
                    <a:lnTo>
                      <a:pt x="128340" y="76200"/>
                    </a:lnTo>
                    <a:cubicBezTo>
                      <a:pt x="135788" y="69704"/>
                      <a:pt x="143808" y="63894"/>
                      <a:pt x="152400" y="58865"/>
                    </a:cubicBezTo>
                    <a:close/>
                    <a:moveTo>
                      <a:pt x="128340" y="304800"/>
                    </a:moveTo>
                    <a:lnTo>
                      <a:pt x="152400" y="304800"/>
                    </a:lnTo>
                    <a:lnTo>
                      <a:pt x="152400" y="322155"/>
                    </a:lnTo>
                    <a:cubicBezTo>
                      <a:pt x="143808" y="317144"/>
                      <a:pt x="135788" y="311353"/>
                      <a:pt x="128340" y="304800"/>
                    </a:cubicBezTo>
                    <a:close/>
                    <a:moveTo>
                      <a:pt x="190500" y="337909"/>
                    </a:moveTo>
                    <a:lnTo>
                      <a:pt x="190500" y="304800"/>
                    </a:lnTo>
                    <a:lnTo>
                      <a:pt x="266700" y="304800"/>
                    </a:lnTo>
                    <a:lnTo>
                      <a:pt x="266700" y="337909"/>
                    </a:lnTo>
                    <a:cubicBezTo>
                      <a:pt x="254508" y="341071"/>
                      <a:pt x="241764" y="342900"/>
                      <a:pt x="228600" y="342900"/>
                    </a:cubicBezTo>
                    <a:cubicBezTo>
                      <a:pt x="215436" y="342900"/>
                      <a:pt x="202711" y="341071"/>
                      <a:pt x="190500" y="337909"/>
                    </a:cubicBezTo>
                    <a:close/>
                    <a:moveTo>
                      <a:pt x="304800" y="322155"/>
                    </a:moveTo>
                    <a:lnTo>
                      <a:pt x="304800" y="304800"/>
                    </a:lnTo>
                    <a:lnTo>
                      <a:pt x="328860" y="304800"/>
                    </a:lnTo>
                    <a:cubicBezTo>
                      <a:pt x="321431" y="311353"/>
                      <a:pt x="313392" y="317144"/>
                      <a:pt x="304800" y="322155"/>
                    </a:cubicBezTo>
                    <a:close/>
                    <a:moveTo>
                      <a:pt x="419100" y="266700"/>
                    </a:moveTo>
                    <a:lnTo>
                      <a:pt x="38100" y="266700"/>
                    </a:lnTo>
                    <a:lnTo>
                      <a:pt x="38100" y="114300"/>
                    </a:lnTo>
                    <a:lnTo>
                      <a:pt x="419100" y="114300"/>
                    </a:lnTo>
                    <a:lnTo>
                      <a:pt x="419100" y="266700"/>
                    </a:lnTo>
                    <a:close/>
                  </a:path>
                </a:pathLst>
              </a:custGeom>
              <a:solidFill>
                <a:schemeClr val="accent4"/>
              </a:solidFill>
              <a:ln w="19050"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AC8BA8E3-CD6E-45C1-9C12-A08E519B3B0A}"/>
                  </a:ext>
                </a:extLst>
              </p:cNvPr>
              <p:cNvGrpSpPr/>
              <p:nvPr/>
            </p:nvGrpSpPr>
            <p:grpSpPr>
              <a:xfrm>
                <a:off x="6626441" y="2905091"/>
                <a:ext cx="285731" cy="76200"/>
                <a:chOff x="9390417" y="5618654"/>
                <a:chExt cx="285731" cy="76200"/>
              </a:xfrm>
              <a:solidFill>
                <a:schemeClr val="accent4"/>
              </a:solidFill>
            </p:grpSpPr>
            <p:sp>
              <p:nvSpPr>
                <p:cNvPr id="15" name="Freeform 388">
                  <a:extLst>
                    <a:ext uri="{FF2B5EF4-FFF2-40B4-BE49-F238E27FC236}">
                      <a16:creationId xmlns:a16="http://schemas.microsoft.com/office/drawing/2014/main" id="{F79C0508-F90B-4A43-A99F-A16F29DAFCAE}"/>
                    </a:ext>
                  </a:extLst>
                </p:cNvPr>
                <p:cNvSpPr/>
                <p:nvPr/>
              </p:nvSpPr>
              <p:spPr>
                <a:xfrm>
                  <a:off x="9390417" y="5618654"/>
                  <a:ext cx="95250" cy="76200"/>
                </a:xfrm>
                <a:custGeom>
                  <a:avLst/>
                  <a:gdLst>
                    <a:gd name="connsiteX0" fmla="*/ 18840 w 95250"/>
                    <a:gd name="connsiteY0" fmla="*/ 76200 h 76200"/>
                    <a:gd name="connsiteX1" fmla="*/ 37890 w 95250"/>
                    <a:gd name="connsiteY1" fmla="*/ 76200 h 76200"/>
                    <a:gd name="connsiteX2" fmla="*/ 38310 w 95250"/>
                    <a:gd name="connsiteY2" fmla="*/ 76200 h 76200"/>
                    <a:gd name="connsiteX3" fmla="*/ 38100 w 95250"/>
                    <a:gd name="connsiteY3" fmla="*/ 75400 h 76200"/>
                    <a:gd name="connsiteX4" fmla="*/ 47492 w 95250"/>
                    <a:gd name="connsiteY4" fmla="*/ 38252 h 76200"/>
                    <a:gd name="connsiteX5" fmla="*/ 56788 w 95250"/>
                    <a:gd name="connsiteY5" fmla="*/ 76200 h 76200"/>
                    <a:gd name="connsiteX6" fmla="*/ 56940 w 95250"/>
                    <a:gd name="connsiteY6" fmla="*/ 76200 h 76200"/>
                    <a:gd name="connsiteX7" fmla="*/ 75990 w 95250"/>
                    <a:gd name="connsiteY7" fmla="*/ 76200 h 76200"/>
                    <a:gd name="connsiteX8" fmla="*/ 76410 w 95250"/>
                    <a:gd name="connsiteY8" fmla="*/ 76200 h 76200"/>
                    <a:gd name="connsiteX9" fmla="*/ 76200 w 95250"/>
                    <a:gd name="connsiteY9" fmla="*/ 75400 h 76200"/>
                    <a:gd name="connsiteX10" fmla="*/ 95250 w 95250"/>
                    <a:gd name="connsiteY10" fmla="*/ 0 h 76200"/>
                    <a:gd name="connsiteX11" fmla="*/ 75667 w 95250"/>
                    <a:gd name="connsiteY11" fmla="*/ 0 h 76200"/>
                    <a:gd name="connsiteX12" fmla="*/ 66542 w 95250"/>
                    <a:gd name="connsiteY12" fmla="*/ 37167 h 76200"/>
                    <a:gd name="connsiteX13" fmla="*/ 57150 w 95250"/>
                    <a:gd name="connsiteY13" fmla="*/ 0 h 76200"/>
                    <a:gd name="connsiteX14" fmla="*/ 38100 w 95250"/>
                    <a:gd name="connsiteY14" fmla="*/ 0 h 76200"/>
                    <a:gd name="connsiteX15" fmla="*/ 37567 w 95250"/>
                    <a:gd name="connsiteY15" fmla="*/ 0 h 76200"/>
                    <a:gd name="connsiteX16" fmla="*/ 28442 w 95250"/>
                    <a:gd name="connsiteY16" fmla="*/ 37167 h 76200"/>
                    <a:gd name="connsiteX17" fmla="*/ 19050 w 95250"/>
                    <a:gd name="connsiteY17" fmla="*/ 0 h 76200"/>
                    <a:gd name="connsiteX18" fmla="*/ 0 w 95250"/>
                    <a:gd name="connsiteY18" fmla="*/ 0 h 76200"/>
                    <a:gd name="connsiteX19" fmla="*/ 18688 w 95250"/>
                    <a:gd name="connsiteY19"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250" h="76200">
                      <a:moveTo>
                        <a:pt x="18840" y="76200"/>
                      </a:moveTo>
                      <a:lnTo>
                        <a:pt x="37890" y="76200"/>
                      </a:lnTo>
                      <a:lnTo>
                        <a:pt x="38310" y="76200"/>
                      </a:lnTo>
                      <a:lnTo>
                        <a:pt x="38100" y="75400"/>
                      </a:lnTo>
                      <a:lnTo>
                        <a:pt x="47492" y="38252"/>
                      </a:lnTo>
                      <a:lnTo>
                        <a:pt x="56788" y="76200"/>
                      </a:lnTo>
                      <a:lnTo>
                        <a:pt x="56940" y="76200"/>
                      </a:lnTo>
                      <a:lnTo>
                        <a:pt x="75990" y="76200"/>
                      </a:lnTo>
                      <a:lnTo>
                        <a:pt x="76410" y="76200"/>
                      </a:lnTo>
                      <a:lnTo>
                        <a:pt x="76200" y="75400"/>
                      </a:lnTo>
                      <a:lnTo>
                        <a:pt x="95250" y="0"/>
                      </a:lnTo>
                      <a:lnTo>
                        <a:pt x="75667" y="0"/>
                      </a:lnTo>
                      <a:lnTo>
                        <a:pt x="66542" y="37167"/>
                      </a:lnTo>
                      <a:lnTo>
                        <a:pt x="57150" y="0"/>
                      </a:lnTo>
                      <a:lnTo>
                        <a:pt x="38100" y="0"/>
                      </a:lnTo>
                      <a:lnTo>
                        <a:pt x="37567" y="0"/>
                      </a:lnTo>
                      <a:lnTo>
                        <a:pt x="28442" y="37167"/>
                      </a:lnTo>
                      <a:lnTo>
                        <a:pt x="19050" y="0"/>
                      </a:lnTo>
                      <a:lnTo>
                        <a:pt x="0" y="0"/>
                      </a:lnTo>
                      <a:lnTo>
                        <a:pt x="18688" y="76200"/>
                      </a:lnTo>
                      <a:close/>
                    </a:path>
                  </a:pathLst>
                </a:custGeom>
                <a:grpFill/>
                <a:ln w="19050" cap="flat">
                  <a:noFill/>
                  <a:prstDash val="solid"/>
                  <a:miter/>
                </a:ln>
              </p:spPr>
              <p:txBody>
                <a:bodyPr rtlCol="0" anchor="ctr"/>
                <a:lstStyle/>
                <a:p>
                  <a:endParaRPr lang="en-US"/>
                </a:p>
              </p:txBody>
            </p:sp>
            <p:sp>
              <p:nvSpPr>
                <p:cNvPr id="16" name="Freeform 389">
                  <a:extLst>
                    <a:ext uri="{FF2B5EF4-FFF2-40B4-BE49-F238E27FC236}">
                      <a16:creationId xmlns:a16="http://schemas.microsoft.com/office/drawing/2014/main" id="{BA6C46A2-DFC1-4FC8-9EF6-22A879A75E2E}"/>
                    </a:ext>
                  </a:extLst>
                </p:cNvPr>
                <p:cNvSpPr/>
                <p:nvPr/>
              </p:nvSpPr>
              <p:spPr>
                <a:xfrm>
                  <a:off x="9485667" y="5618654"/>
                  <a:ext cx="76200" cy="76200"/>
                </a:xfrm>
                <a:custGeom>
                  <a:avLst/>
                  <a:gdLst>
                    <a:gd name="connsiteX0" fmla="*/ 18840 w 76200"/>
                    <a:gd name="connsiteY0" fmla="*/ 76200 h 76200"/>
                    <a:gd name="connsiteX1" fmla="*/ 37890 w 76200"/>
                    <a:gd name="connsiteY1" fmla="*/ 76200 h 76200"/>
                    <a:gd name="connsiteX2" fmla="*/ 38290 w 76200"/>
                    <a:gd name="connsiteY2" fmla="*/ 76200 h 76200"/>
                    <a:gd name="connsiteX3" fmla="*/ 38100 w 76200"/>
                    <a:gd name="connsiteY3" fmla="*/ 75438 h 76200"/>
                    <a:gd name="connsiteX4" fmla="*/ 47473 w 76200"/>
                    <a:gd name="connsiteY4" fmla="*/ 38252 h 76200"/>
                    <a:gd name="connsiteX5" fmla="*/ 56788 w 76200"/>
                    <a:gd name="connsiteY5" fmla="*/ 76200 h 76200"/>
                    <a:gd name="connsiteX6" fmla="*/ 56940 w 76200"/>
                    <a:gd name="connsiteY6" fmla="*/ 76200 h 76200"/>
                    <a:gd name="connsiteX7" fmla="*/ 75990 w 76200"/>
                    <a:gd name="connsiteY7" fmla="*/ 76200 h 76200"/>
                    <a:gd name="connsiteX8" fmla="*/ 76390 w 76200"/>
                    <a:gd name="connsiteY8" fmla="*/ 76200 h 76200"/>
                    <a:gd name="connsiteX9" fmla="*/ 76200 w 76200"/>
                    <a:gd name="connsiteY9" fmla="*/ 75438 h 76200"/>
                    <a:gd name="connsiteX10" fmla="*/ 95231 w 76200"/>
                    <a:gd name="connsiteY10" fmla="*/ 0 h 76200"/>
                    <a:gd name="connsiteX11" fmla="*/ 75648 w 76200"/>
                    <a:gd name="connsiteY11" fmla="*/ 0 h 76200"/>
                    <a:gd name="connsiteX12" fmla="*/ 66523 w 76200"/>
                    <a:gd name="connsiteY12" fmla="*/ 37167 h 76200"/>
                    <a:gd name="connsiteX13" fmla="*/ 57131 w 76200"/>
                    <a:gd name="connsiteY13" fmla="*/ 0 h 76200"/>
                    <a:gd name="connsiteX14" fmla="*/ 38100 w 76200"/>
                    <a:gd name="connsiteY14" fmla="*/ 0 h 76200"/>
                    <a:gd name="connsiteX15" fmla="*/ 37548 w 76200"/>
                    <a:gd name="connsiteY15" fmla="*/ 0 h 76200"/>
                    <a:gd name="connsiteX16" fmla="*/ 28423 w 76200"/>
                    <a:gd name="connsiteY16" fmla="*/ 37167 h 76200"/>
                    <a:gd name="connsiteX17" fmla="*/ 19050 w 76200"/>
                    <a:gd name="connsiteY17" fmla="*/ 0 h 76200"/>
                    <a:gd name="connsiteX18" fmla="*/ 0 w 76200"/>
                    <a:gd name="connsiteY18" fmla="*/ 0 h 76200"/>
                    <a:gd name="connsiteX19" fmla="*/ 18688 w 76200"/>
                    <a:gd name="connsiteY19"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76200">
                      <a:moveTo>
                        <a:pt x="18840" y="76200"/>
                      </a:moveTo>
                      <a:lnTo>
                        <a:pt x="37890" y="76200"/>
                      </a:lnTo>
                      <a:lnTo>
                        <a:pt x="38290" y="76200"/>
                      </a:lnTo>
                      <a:lnTo>
                        <a:pt x="38100" y="75438"/>
                      </a:lnTo>
                      <a:lnTo>
                        <a:pt x="47473" y="38252"/>
                      </a:lnTo>
                      <a:lnTo>
                        <a:pt x="56788" y="76200"/>
                      </a:lnTo>
                      <a:lnTo>
                        <a:pt x="56940" y="76200"/>
                      </a:lnTo>
                      <a:lnTo>
                        <a:pt x="75990" y="76200"/>
                      </a:lnTo>
                      <a:lnTo>
                        <a:pt x="76390" y="76200"/>
                      </a:lnTo>
                      <a:lnTo>
                        <a:pt x="76200" y="75438"/>
                      </a:lnTo>
                      <a:lnTo>
                        <a:pt x="95231" y="0"/>
                      </a:lnTo>
                      <a:lnTo>
                        <a:pt x="75648" y="0"/>
                      </a:lnTo>
                      <a:lnTo>
                        <a:pt x="66523" y="37167"/>
                      </a:lnTo>
                      <a:lnTo>
                        <a:pt x="57131" y="0"/>
                      </a:lnTo>
                      <a:lnTo>
                        <a:pt x="38100" y="0"/>
                      </a:lnTo>
                      <a:lnTo>
                        <a:pt x="37548" y="0"/>
                      </a:lnTo>
                      <a:lnTo>
                        <a:pt x="28423" y="37167"/>
                      </a:lnTo>
                      <a:lnTo>
                        <a:pt x="19050" y="0"/>
                      </a:lnTo>
                      <a:lnTo>
                        <a:pt x="0" y="0"/>
                      </a:lnTo>
                      <a:lnTo>
                        <a:pt x="18688" y="76200"/>
                      </a:lnTo>
                      <a:close/>
                    </a:path>
                  </a:pathLst>
                </a:custGeom>
                <a:grpFill/>
                <a:ln w="19050" cap="flat">
                  <a:noFill/>
                  <a:prstDash val="solid"/>
                  <a:miter/>
                </a:ln>
              </p:spPr>
              <p:txBody>
                <a:bodyPr rtlCol="0" anchor="ctr"/>
                <a:lstStyle/>
                <a:p>
                  <a:endParaRPr lang="en-US"/>
                </a:p>
              </p:txBody>
            </p:sp>
            <p:sp>
              <p:nvSpPr>
                <p:cNvPr id="17" name="Freeform 390">
                  <a:extLst>
                    <a:ext uri="{FF2B5EF4-FFF2-40B4-BE49-F238E27FC236}">
                      <a16:creationId xmlns:a16="http://schemas.microsoft.com/office/drawing/2014/main" id="{56F0CBBE-E35C-466E-A1D3-261278970725}"/>
                    </a:ext>
                  </a:extLst>
                </p:cNvPr>
                <p:cNvSpPr/>
                <p:nvPr/>
              </p:nvSpPr>
              <p:spPr>
                <a:xfrm>
                  <a:off x="9580898" y="5618654"/>
                  <a:ext cx="95250" cy="76200"/>
                </a:xfrm>
                <a:custGeom>
                  <a:avLst/>
                  <a:gdLst>
                    <a:gd name="connsiteX0" fmla="*/ 18859 w 95250"/>
                    <a:gd name="connsiteY0" fmla="*/ 76200 h 76200"/>
                    <a:gd name="connsiteX1" fmla="*/ 37909 w 95250"/>
                    <a:gd name="connsiteY1" fmla="*/ 76200 h 76200"/>
                    <a:gd name="connsiteX2" fmla="*/ 38310 w 95250"/>
                    <a:gd name="connsiteY2" fmla="*/ 76200 h 76200"/>
                    <a:gd name="connsiteX3" fmla="*/ 38119 w 95250"/>
                    <a:gd name="connsiteY3" fmla="*/ 75438 h 76200"/>
                    <a:gd name="connsiteX4" fmla="*/ 47492 w 95250"/>
                    <a:gd name="connsiteY4" fmla="*/ 38252 h 76200"/>
                    <a:gd name="connsiteX5" fmla="*/ 56807 w 95250"/>
                    <a:gd name="connsiteY5" fmla="*/ 76200 h 76200"/>
                    <a:gd name="connsiteX6" fmla="*/ 56959 w 95250"/>
                    <a:gd name="connsiteY6" fmla="*/ 76200 h 76200"/>
                    <a:gd name="connsiteX7" fmla="*/ 76009 w 95250"/>
                    <a:gd name="connsiteY7" fmla="*/ 76200 h 76200"/>
                    <a:gd name="connsiteX8" fmla="*/ 76410 w 95250"/>
                    <a:gd name="connsiteY8" fmla="*/ 76200 h 76200"/>
                    <a:gd name="connsiteX9" fmla="*/ 76219 w 95250"/>
                    <a:gd name="connsiteY9" fmla="*/ 75438 h 76200"/>
                    <a:gd name="connsiteX10" fmla="*/ 95250 w 95250"/>
                    <a:gd name="connsiteY10" fmla="*/ 0 h 76200"/>
                    <a:gd name="connsiteX11" fmla="*/ 75667 w 95250"/>
                    <a:gd name="connsiteY11" fmla="*/ 0 h 76200"/>
                    <a:gd name="connsiteX12" fmla="*/ 66542 w 95250"/>
                    <a:gd name="connsiteY12" fmla="*/ 37167 h 76200"/>
                    <a:gd name="connsiteX13" fmla="*/ 57150 w 95250"/>
                    <a:gd name="connsiteY13" fmla="*/ 0 h 76200"/>
                    <a:gd name="connsiteX14" fmla="*/ 38100 w 95250"/>
                    <a:gd name="connsiteY14" fmla="*/ 0 h 76200"/>
                    <a:gd name="connsiteX15" fmla="*/ 37567 w 95250"/>
                    <a:gd name="connsiteY15" fmla="*/ 0 h 76200"/>
                    <a:gd name="connsiteX16" fmla="*/ 28442 w 95250"/>
                    <a:gd name="connsiteY16" fmla="*/ 37167 h 76200"/>
                    <a:gd name="connsiteX17" fmla="*/ 19050 w 95250"/>
                    <a:gd name="connsiteY17" fmla="*/ 0 h 76200"/>
                    <a:gd name="connsiteX18" fmla="*/ 0 w 95250"/>
                    <a:gd name="connsiteY18" fmla="*/ 0 h 76200"/>
                    <a:gd name="connsiteX19" fmla="*/ 18707 w 95250"/>
                    <a:gd name="connsiteY19"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250" h="76200">
                      <a:moveTo>
                        <a:pt x="18859" y="76200"/>
                      </a:moveTo>
                      <a:lnTo>
                        <a:pt x="37909" y="76200"/>
                      </a:lnTo>
                      <a:lnTo>
                        <a:pt x="38310" y="76200"/>
                      </a:lnTo>
                      <a:lnTo>
                        <a:pt x="38119" y="75438"/>
                      </a:lnTo>
                      <a:lnTo>
                        <a:pt x="47492" y="38252"/>
                      </a:lnTo>
                      <a:lnTo>
                        <a:pt x="56807" y="76200"/>
                      </a:lnTo>
                      <a:lnTo>
                        <a:pt x="56959" y="76200"/>
                      </a:lnTo>
                      <a:lnTo>
                        <a:pt x="76009" y="76200"/>
                      </a:lnTo>
                      <a:lnTo>
                        <a:pt x="76410" y="76200"/>
                      </a:lnTo>
                      <a:lnTo>
                        <a:pt x="76219" y="75438"/>
                      </a:lnTo>
                      <a:lnTo>
                        <a:pt x="95250" y="0"/>
                      </a:lnTo>
                      <a:lnTo>
                        <a:pt x="75667" y="0"/>
                      </a:lnTo>
                      <a:lnTo>
                        <a:pt x="66542" y="37167"/>
                      </a:lnTo>
                      <a:lnTo>
                        <a:pt x="57150" y="0"/>
                      </a:lnTo>
                      <a:lnTo>
                        <a:pt x="38100" y="0"/>
                      </a:lnTo>
                      <a:lnTo>
                        <a:pt x="37567" y="0"/>
                      </a:lnTo>
                      <a:lnTo>
                        <a:pt x="28442" y="37167"/>
                      </a:lnTo>
                      <a:lnTo>
                        <a:pt x="19050" y="0"/>
                      </a:lnTo>
                      <a:lnTo>
                        <a:pt x="0" y="0"/>
                      </a:lnTo>
                      <a:lnTo>
                        <a:pt x="18707" y="76200"/>
                      </a:lnTo>
                      <a:close/>
                    </a:path>
                  </a:pathLst>
                </a:custGeom>
                <a:grpFill/>
                <a:ln w="19050"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19080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19</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#7</a:t>
            </a:r>
          </a:p>
          <a:p>
            <a:pPr algn="ctr"/>
            <a:r>
              <a:rPr lang="en-US" sz="5400" b="1" dirty="0">
                <a:solidFill>
                  <a:schemeClr val="bg1"/>
                </a:solidFill>
              </a:rPr>
              <a:t>Enable Use of Cloud Storage for Files and Data</a:t>
            </a:r>
          </a:p>
        </p:txBody>
      </p:sp>
    </p:spTree>
    <p:extLst>
      <p:ext uri="{BB962C8B-B14F-4D97-AF65-F5344CB8AC3E}">
        <p14:creationId xmlns:p14="http://schemas.microsoft.com/office/powerpoint/2010/main" val="199767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a:t>
            </a:fld>
            <a:endParaRPr lang="en-US"/>
          </a:p>
        </p:txBody>
      </p:sp>
      <p:pic>
        <p:nvPicPr>
          <p:cNvPr id="10" name="Picture 9">
            <a:extLst>
              <a:ext uri="{FF2B5EF4-FFF2-40B4-BE49-F238E27FC236}">
                <a16:creationId xmlns:a16="http://schemas.microsoft.com/office/drawing/2014/main" id="{73E76578-2F8C-4D31-A13D-CF9CF64FBE6A}"/>
              </a:ext>
            </a:extLst>
          </p:cNvPr>
          <p:cNvPicPr>
            <a:picLocks noChangeAspect="1"/>
          </p:cNvPicPr>
          <p:nvPr/>
        </p:nvPicPr>
        <p:blipFill>
          <a:blip r:embed="rId3"/>
          <a:stretch>
            <a:fillRect/>
          </a:stretch>
        </p:blipFill>
        <p:spPr>
          <a:xfrm>
            <a:off x="3594786" y="927786"/>
            <a:ext cx="5002427" cy="5002427"/>
          </a:xfrm>
          <a:prstGeom prst="rect">
            <a:avLst/>
          </a:prstGeom>
        </p:spPr>
      </p:pic>
    </p:spTree>
    <p:extLst>
      <p:ext uri="{BB962C8B-B14F-4D97-AF65-F5344CB8AC3E}">
        <p14:creationId xmlns:p14="http://schemas.microsoft.com/office/powerpoint/2010/main" val="7672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20</a:t>
            </a:fld>
            <a:endParaRPr lang="en-US"/>
          </a:p>
        </p:txBody>
      </p:sp>
      <p:grpSp>
        <p:nvGrpSpPr>
          <p:cNvPr id="4" name="Group 3">
            <a:extLst>
              <a:ext uri="{FF2B5EF4-FFF2-40B4-BE49-F238E27FC236}">
                <a16:creationId xmlns:a16="http://schemas.microsoft.com/office/drawing/2014/main" id="{D1F9B770-C8A5-49C1-A955-CACAD903CD5E}"/>
              </a:ext>
            </a:extLst>
          </p:cNvPr>
          <p:cNvGrpSpPr/>
          <p:nvPr/>
        </p:nvGrpSpPr>
        <p:grpSpPr>
          <a:xfrm>
            <a:off x="4072955" y="1447834"/>
            <a:ext cx="4046090" cy="3962333"/>
            <a:chOff x="1724515" y="2338780"/>
            <a:chExt cx="381000" cy="373113"/>
          </a:xfrm>
          <a:solidFill>
            <a:schemeClr val="bg1"/>
          </a:solidFill>
        </p:grpSpPr>
        <p:sp>
          <p:nvSpPr>
            <p:cNvPr id="5" name="Freeform 85">
              <a:extLst>
                <a:ext uri="{FF2B5EF4-FFF2-40B4-BE49-F238E27FC236}">
                  <a16:creationId xmlns:a16="http://schemas.microsoft.com/office/drawing/2014/main" id="{E31DF55B-1460-42D6-B463-768E8878C346}"/>
                </a:ext>
              </a:extLst>
            </p:cNvPr>
            <p:cNvSpPr/>
            <p:nvPr/>
          </p:nvSpPr>
          <p:spPr>
            <a:xfrm>
              <a:off x="1724515" y="2338780"/>
              <a:ext cx="381000" cy="247650"/>
            </a:xfrm>
            <a:custGeom>
              <a:avLst/>
              <a:gdLst>
                <a:gd name="connsiteX0" fmla="*/ 247650 w 381000"/>
                <a:gd name="connsiteY0" fmla="*/ 0 h 247650"/>
                <a:gd name="connsiteX1" fmla="*/ 125006 w 381000"/>
                <a:gd name="connsiteY1" fmla="*/ 81039 h 247650"/>
                <a:gd name="connsiteX2" fmla="*/ 95250 w 381000"/>
                <a:gd name="connsiteY2" fmla="*/ 76200 h 247650"/>
                <a:gd name="connsiteX3" fmla="*/ 0 w 381000"/>
                <a:gd name="connsiteY3" fmla="*/ 171450 h 247650"/>
                <a:gd name="connsiteX4" fmla="*/ 76200 w 381000"/>
                <a:gd name="connsiteY4" fmla="*/ 264757 h 247650"/>
                <a:gd name="connsiteX5" fmla="*/ 76200 w 381000"/>
                <a:gd name="connsiteY5" fmla="*/ 225076 h 247650"/>
                <a:gd name="connsiteX6" fmla="*/ 38100 w 381000"/>
                <a:gd name="connsiteY6" fmla="*/ 171450 h 247650"/>
                <a:gd name="connsiteX7" fmla="*/ 95250 w 381000"/>
                <a:gd name="connsiteY7" fmla="*/ 114300 h 247650"/>
                <a:gd name="connsiteX8" fmla="*/ 126073 w 381000"/>
                <a:gd name="connsiteY8" fmla="*/ 123444 h 247650"/>
                <a:gd name="connsiteX9" fmla="*/ 143542 w 381000"/>
                <a:gd name="connsiteY9" fmla="*/ 125101 h 247650"/>
                <a:gd name="connsiteX10" fmla="*/ 154972 w 381000"/>
                <a:gd name="connsiteY10" fmla="*/ 111766 h 247650"/>
                <a:gd name="connsiteX11" fmla="*/ 247650 w 381000"/>
                <a:gd name="connsiteY11" fmla="*/ 38100 h 247650"/>
                <a:gd name="connsiteX12" fmla="*/ 342900 w 381000"/>
                <a:gd name="connsiteY12" fmla="*/ 133350 h 247650"/>
                <a:gd name="connsiteX13" fmla="*/ 304800 w 381000"/>
                <a:gd name="connsiteY13" fmla="*/ 209074 h 247650"/>
                <a:gd name="connsiteX14" fmla="*/ 304800 w 381000"/>
                <a:gd name="connsiteY14" fmla="*/ 253651 h 247650"/>
                <a:gd name="connsiteX15" fmla="*/ 381000 w 381000"/>
                <a:gd name="connsiteY15" fmla="*/ 133369 h 247650"/>
                <a:gd name="connsiteX16" fmla="*/ 247650 w 381000"/>
                <a:gd name="connsiteY1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247650">
                  <a:moveTo>
                    <a:pt x="247650" y="0"/>
                  </a:moveTo>
                  <a:cubicBezTo>
                    <a:pt x="193186" y="0"/>
                    <a:pt x="145580" y="32366"/>
                    <a:pt x="125006" y="81039"/>
                  </a:cubicBezTo>
                  <a:cubicBezTo>
                    <a:pt x="115462" y="77838"/>
                    <a:pt x="105404" y="76200"/>
                    <a:pt x="95250" y="76200"/>
                  </a:cubicBezTo>
                  <a:cubicBezTo>
                    <a:pt x="42729" y="76200"/>
                    <a:pt x="0" y="118929"/>
                    <a:pt x="0" y="171450"/>
                  </a:cubicBezTo>
                  <a:cubicBezTo>
                    <a:pt x="0" y="217437"/>
                    <a:pt x="32785" y="255937"/>
                    <a:pt x="76200" y="264757"/>
                  </a:cubicBezTo>
                  <a:lnTo>
                    <a:pt x="76200" y="225076"/>
                  </a:lnTo>
                  <a:cubicBezTo>
                    <a:pt x="54064" y="217189"/>
                    <a:pt x="38100" y="196234"/>
                    <a:pt x="38100" y="171450"/>
                  </a:cubicBezTo>
                  <a:cubicBezTo>
                    <a:pt x="38100" y="139941"/>
                    <a:pt x="63741" y="114300"/>
                    <a:pt x="95250" y="114300"/>
                  </a:cubicBezTo>
                  <a:cubicBezTo>
                    <a:pt x="106109" y="114300"/>
                    <a:pt x="116796" y="117462"/>
                    <a:pt x="126073" y="123444"/>
                  </a:cubicBezTo>
                  <a:cubicBezTo>
                    <a:pt x="131312" y="126835"/>
                    <a:pt x="137827" y="127425"/>
                    <a:pt x="143542" y="125101"/>
                  </a:cubicBezTo>
                  <a:cubicBezTo>
                    <a:pt x="149314" y="122777"/>
                    <a:pt x="153543" y="117786"/>
                    <a:pt x="154972" y="111766"/>
                  </a:cubicBezTo>
                  <a:cubicBezTo>
                    <a:pt x="165011" y="68390"/>
                    <a:pt x="203130" y="38100"/>
                    <a:pt x="247650" y="38100"/>
                  </a:cubicBezTo>
                  <a:cubicBezTo>
                    <a:pt x="300171" y="38100"/>
                    <a:pt x="342900" y="80829"/>
                    <a:pt x="342900" y="133350"/>
                  </a:cubicBezTo>
                  <a:cubicBezTo>
                    <a:pt x="342900" y="164344"/>
                    <a:pt x="327793" y="191662"/>
                    <a:pt x="304800" y="209074"/>
                  </a:cubicBezTo>
                  <a:lnTo>
                    <a:pt x="304800" y="253651"/>
                  </a:lnTo>
                  <a:cubicBezTo>
                    <a:pt x="349777" y="232200"/>
                    <a:pt x="381000" y="186423"/>
                    <a:pt x="381000" y="133369"/>
                  </a:cubicBezTo>
                  <a:cubicBezTo>
                    <a:pt x="381000" y="59836"/>
                    <a:pt x="321164" y="0"/>
                    <a:pt x="247650" y="0"/>
                  </a:cubicBezTo>
                  <a:close/>
                </a:path>
              </a:pathLst>
            </a:custGeom>
            <a:grpFill/>
            <a:ln w="19050" cap="flat">
              <a:noFill/>
              <a:prstDash val="solid"/>
              <a:miter/>
            </a:ln>
          </p:spPr>
          <p:txBody>
            <a:bodyPr rtlCol="0" anchor="ctr"/>
            <a:lstStyle/>
            <a:p>
              <a:endParaRPr lang="en-US"/>
            </a:p>
          </p:txBody>
        </p:sp>
        <p:sp>
          <p:nvSpPr>
            <p:cNvPr id="6" name="Freeform 86">
              <a:extLst>
                <a:ext uri="{FF2B5EF4-FFF2-40B4-BE49-F238E27FC236}">
                  <a16:creationId xmlns:a16="http://schemas.microsoft.com/office/drawing/2014/main" id="{655DF0FA-41C1-4D6A-B2D8-E60354DD8C7C}"/>
                </a:ext>
              </a:extLst>
            </p:cNvPr>
            <p:cNvSpPr/>
            <p:nvPr/>
          </p:nvSpPr>
          <p:spPr>
            <a:xfrm>
              <a:off x="1825347" y="2483293"/>
              <a:ext cx="171450" cy="228600"/>
            </a:xfrm>
            <a:custGeom>
              <a:avLst/>
              <a:gdLst>
                <a:gd name="connsiteX0" fmla="*/ 179337 w 171450"/>
                <a:gd name="connsiteY0" fmla="*/ 89668 h 228600"/>
                <a:gd name="connsiteX1" fmla="*/ 89668 w 171450"/>
                <a:gd name="connsiteY1" fmla="*/ 0 h 228600"/>
                <a:gd name="connsiteX2" fmla="*/ 0 w 171450"/>
                <a:gd name="connsiteY2" fmla="*/ 89668 h 228600"/>
                <a:gd name="connsiteX3" fmla="*/ 26937 w 171450"/>
                <a:gd name="connsiteY3" fmla="*/ 116605 h 228600"/>
                <a:gd name="connsiteX4" fmla="*/ 70618 w 171450"/>
                <a:gd name="connsiteY4" fmla="*/ 72923 h 228600"/>
                <a:gd name="connsiteX5" fmla="*/ 70618 w 171450"/>
                <a:gd name="connsiteY5" fmla="*/ 236487 h 228600"/>
                <a:gd name="connsiteX6" fmla="*/ 108718 w 171450"/>
                <a:gd name="connsiteY6" fmla="*/ 236487 h 228600"/>
                <a:gd name="connsiteX7" fmla="*/ 108718 w 171450"/>
                <a:gd name="connsiteY7" fmla="*/ 72923 h 228600"/>
                <a:gd name="connsiteX8" fmla="*/ 152400 w 171450"/>
                <a:gd name="connsiteY8" fmla="*/ 11660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228600">
                  <a:moveTo>
                    <a:pt x="179337" y="89668"/>
                  </a:moveTo>
                  <a:lnTo>
                    <a:pt x="89668" y="0"/>
                  </a:lnTo>
                  <a:lnTo>
                    <a:pt x="0" y="89668"/>
                  </a:lnTo>
                  <a:lnTo>
                    <a:pt x="26937" y="116605"/>
                  </a:lnTo>
                  <a:lnTo>
                    <a:pt x="70618" y="72923"/>
                  </a:lnTo>
                  <a:lnTo>
                    <a:pt x="70618" y="236487"/>
                  </a:lnTo>
                  <a:lnTo>
                    <a:pt x="108718" y="236487"/>
                  </a:lnTo>
                  <a:lnTo>
                    <a:pt x="108718" y="72923"/>
                  </a:lnTo>
                  <a:lnTo>
                    <a:pt x="152400" y="116605"/>
                  </a:lnTo>
                  <a:close/>
                </a:path>
              </a:pathLst>
            </a:custGeom>
            <a:grpFill/>
            <a:ln w="19050" cap="flat">
              <a:noFill/>
              <a:prstDash val="solid"/>
              <a:miter/>
            </a:ln>
          </p:spPr>
          <p:txBody>
            <a:bodyPr rtlCol="0" anchor="ctr"/>
            <a:lstStyle/>
            <a:p>
              <a:endParaRPr lang="en-US"/>
            </a:p>
          </p:txBody>
        </p:sp>
      </p:grpSp>
    </p:spTree>
    <p:extLst>
      <p:ext uri="{BB962C8B-B14F-4D97-AF65-F5344CB8AC3E}">
        <p14:creationId xmlns:p14="http://schemas.microsoft.com/office/powerpoint/2010/main" val="2132553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21</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1720840"/>
            <a:ext cx="10313315" cy="2585323"/>
          </a:xfrm>
          <a:prstGeom prst="rect">
            <a:avLst/>
          </a:prstGeom>
        </p:spPr>
        <p:txBody>
          <a:bodyPr wrap="square">
            <a:spAutoFit/>
          </a:bodyPr>
          <a:lstStyle/>
          <a:p>
            <a:pPr algn="ctr"/>
            <a:r>
              <a:rPr lang="en-US" sz="5400" b="1" dirty="0">
                <a:solidFill>
                  <a:schemeClr val="accent3"/>
                </a:solidFill>
              </a:rPr>
              <a:t>#8</a:t>
            </a:r>
          </a:p>
          <a:p>
            <a:pPr algn="ctr"/>
            <a:r>
              <a:rPr lang="en-US" sz="5400" b="1" dirty="0">
                <a:solidFill>
                  <a:schemeClr val="bg1"/>
                </a:solidFill>
              </a:rPr>
              <a:t>Manage the Use of Removable Storage and Other Peripherals</a:t>
            </a:r>
          </a:p>
        </p:txBody>
      </p:sp>
    </p:spTree>
    <p:extLst>
      <p:ext uri="{BB962C8B-B14F-4D97-AF65-F5344CB8AC3E}">
        <p14:creationId xmlns:p14="http://schemas.microsoft.com/office/powerpoint/2010/main" val="50782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350E432-D210-4BD9-AC48-035E6FDC5916}"/>
              </a:ext>
            </a:extLst>
          </p:cNvPr>
          <p:cNvSpPr txBox="1">
            <a:spLocks/>
          </p:cNvSpPr>
          <p:nvPr/>
        </p:nvSpPr>
        <p:spPr>
          <a:xfrm>
            <a:off x="1208582" y="560006"/>
            <a:ext cx="9419444" cy="5466040"/>
          </a:xfrm>
          <a:prstGeom prst="rect">
            <a:avLst/>
          </a:prstGeom>
          <a:solidFill>
            <a:schemeClr val="accent4"/>
          </a:solidFill>
          <a:ln w="38100" cap="flat" cmpd="sng" algn="ctr">
            <a:solidFill>
              <a:schemeClr val="accent4">
                <a:lumMod val="40000"/>
                <a:lumOff val="60000"/>
              </a:schemeClr>
            </a:solid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bg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bg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bg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None/>
            </a:pPr>
            <a:br>
              <a:rPr lang="en-GB" sz="7200" b="1" dirty="0"/>
            </a:br>
            <a:r>
              <a:rPr lang="en-GB" sz="7200" b="1" dirty="0"/>
              <a:t>14% </a:t>
            </a:r>
          </a:p>
          <a:p>
            <a:pPr marL="0" indent="0" algn="ctr">
              <a:buNone/>
            </a:pPr>
            <a:r>
              <a:rPr lang="en-GB" b="1" dirty="0"/>
              <a:t>Attacks got in via USB / External Device</a:t>
            </a:r>
          </a:p>
        </p:txBody>
      </p:sp>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22</a:t>
            </a:fld>
            <a:endParaRPr lang="en-US"/>
          </a:p>
        </p:txBody>
      </p:sp>
      <p:pic>
        <p:nvPicPr>
          <p:cNvPr id="4" name="Picture 3">
            <a:extLst>
              <a:ext uri="{FF2B5EF4-FFF2-40B4-BE49-F238E27FC236}">
                <a16:creationId xmlns:a16="http://schemas.microsoft.com/office/drawing/2014/main" id="{048A23EF-023E-4F4E-874C-B4CAFDF24BBF}"/>
              </a:ext>
            </a:extLst>
          </p:cNvPr>
          <p:cNvPicPr>
            <a:picLocks noChangeAspect="1"/>
          </p:cNvPicPr>
          <p:nvPr/>
        </p:nvPicPr>
        <p:blipFill>
          <a:blip r:embed="rId3"/>
          <a:stretch>
            <a:fillRect/>
          </a:stretch>
        </p:blipFill>
        <p:spPr>
          <a:xfrm>
            <a:off x="4113600" y="3429000"/>
            <a:ext cx="3219407" cy="2238494"/>
          </a:xfrm>
          <a:prstGeom prst="rect">
            <a:avLst/>
          </a:prstGeom>
        </p:spPr>
      </p:pic>
    </p:spTree>
    <p:extLst>
      <p:ext uri="{BB962C8B-B14F-4D97-AF65-F5344CB8AC3E}">
        <p14:creationId xmlns:p14="http://schemas.microsoft.com/office/powerpoint/2010/main" val="197253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23</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1754326"/>
          </a:xfrm>
          <a:prstGeom prst="rect">
            <a:avLst/>
          </a:prstGeom>
        </p:spPr>
        <p:txBody>
          <a:bodyPr wrap="square">
            <a:spAutoFit/>
          </a:bodyPr>
          <a:lstStyle/>
          <a:p>
            <a:pPr algn="ctr"/>
            <a:r>
              <a:rPr lang="en-US" sz="5400" b="1" dirty="0">
                <a:solidFill>
                  <a:schemeClr val="accent3"/>
                </a:solidFill>
              </a:rPr>
              <a:t>#9</a:t>
            </a:r>
          </a:p>
          <a:p>
            <a:pPr algn="ctr"/>
            <a:r>
              <a:rPr lang="en-US" sz="5400" b="1" dirty="0">
                <a:solidFill>
                  <a:schemeClr val="bg1"/>
                </a:solidFill>
              </a:rPr>
              <a:t>Control Mobile Devices</a:t>
            </a:r>
          </a:p>
        </p:txBody>
      </p:sp>
    </p:spTree>
    <p:extLst>
      <p:ext uri="{BB962C8B-B14F-4D97-AF65-F5344CB8AC3E}">
        <p14:creationId xmlns:p14="http://schemas.microsoft.com/office/powerpoint/2010/main" val="166648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D092C-C4B2-4D88-8BD9-802BAD39BB52}"/>
              </a:ext>
            </a:extLst>
          </p:cNvPr>
          <p:cNvSpPr>
            <a:spLocks noGrp="1"/>
          </p:cNvSpPr>
          <p:nvPr>
            <p:ph type="sldNum" sz="quarter" idx="12"/>
          </p:nvPr>
        </p:nvSpPr>
        <p:spPr/>
        <p:txBody>
          <a:bodyPr/>
          <a:lstStyle/>
          <a:p>
            <a:fld id="{602BDA9C-0978-EE47-B544-15FE77EDF278}" type="slidenum">
              <a:rPr lang="en-US" smtClean="0"/>
              <a:t>24</a:t>
            </a:fld>
            <a:endParaRPr lang="en-US"/>
          </a:p>
        </p:txBody>
      </p:sp>
      <p:pic>
        <p:nvPicPr>
          <p:cNvPr id="4" name="Picture 3">
            <a:extLst>
              <a:ext uri="{FF2B5EF4-FFF2-40B4-BE49-F238E27FC236}">
                <a16:creationId xmlns:a16="http://schemas.microsoft.com/office/drawing/2014/main" id="{E226EE7C-CEDC-43D9-8054-A6394771718A}"/>
              </a:ext>
            </a:extLst>
          </p:cNvPr>
          <p:cNvPicPr>
            <a:picLocks noChangeAspect="1"/>
          </p:cNvPicPr>
          <p:nvPr/>
        </p:nvPicPr>
        <p:blipFill>
          <a:blip r:embed="rId3"/>
          <a:stretch>
            <a:fillRect/>
          </a:stretch>
        </p:blipFill>
        <p:spPr>
          <a:xfrm>
            <a:off x="5181600" y="1290638"/>
            <a:ext cx="1828800" cy="4276725"/>
          </a:xfrm>
          <a:prstGeom prst="rect">
            <a:avLst/>
          </a:prstGeom>
        </p:spPr>
      </p:pic>
    </p:spTree>
    <p:extLst>
      <p:ext uri="{BB962C8B-B14F-4D97-AF65-F5344CB8AC3E}">
        <p14:creationId xmlns:p14="http://schemas.microsoft.com/office/powerpoint/2010/main" val="345874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25</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#10</a:t>
            </a:r>
          </a:p>
          <a:p>
            <a:pPr algn="ctr"/>
            <a:r>
              <a:rPr lang="en-US" sz="5400" b="1" dirty="0">
                <a:solidFill>
                  <a:schemeClr val="bg1"/>
                </a:solidFill>
              </a:rPr>
              <a:t>Make Sure People Have A Way to Report Security Issues</a:t>
            </a:r>
          </a:p>
        </p:txBody>
      </p:sp>
    </p:spTree>
    <p:extLst>
      <p:ext uri="{BB962C8B-B14F-4D97-AF65-F5344CB8AC3E}">
        <p14:creationId xmlns:p14="http://schemas.microsoft.com/office/powerpoint/2010/main" val="3634325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26</a:t>
            </a:fld>
            <a:endParaRPr lang="en-US"/>
          </a:p>
        </p:txBody>
      </p:sp>
      <p:grpSp>
        <p:nvGrpSpPr>
          <p:cNvPr id="13" name="Group 12">
            <a:extLst>
              <a:ext uri="{FF2B5EF4-FFF2-40B4-BE49-F238E27FC236}">
                <a16:creationId xmlns:a16="http://schemas.microsoft.com/office/drawing/2014/main" id="{8606738E-EE22-4662-965C-1AE7E9EC733B}"/>
              </a:ext>
            </a:extLst>
          </p:cNvPr>
          <p:cNvGrpSpPr/>
          <p:nvPr/>
        </p:nvGrpSpPr>
        <p:grpSpPr>
          <a:xfrm>
            <a:off x="2691084" y="1919481"/>
            <a:ext cx="6809833" cy="3019039"/>
            <a:chOff x="2452991" y="1398801"/>
            <a:chExt cx="6809833" cy="3019039"/>
          </a:xfrm>
        </p:grpSpPr>
        <p:grpSp>
          <p:nvGrpSpPr>
            <p:cNvPr id="4" name="Group 3">
              <a:extLst>
                <a:ext uri="{FF2B5EF4-FFF2-40B4-BE49-F238E27FC236}">
                  <a16:creationId xmlns:a16="http://schemas.microsoft.com/office/drawing/2014/main" id="{5BFE5D50-736C-4710-9343-ACE6C168E592}"/>
                </a:ext>
              </a:extLst>
            </p:cNvPr>
            <p:cNvGrpSpPr>
              <a:grpSpLocks noChangeAspect="1"/>
            </p:cNvGrpSpPr>
            <p:nvPr/>
          </p:nvGrpSpPr>
          <p:grpSpPr>
            <a:xfrm>
              <a:off x="2452991" y="1537840"/>
              <a:ext cx="3073922" cy="2880000"/>
              <a:chOff x="8052971" y="1556888"/>
              <a:chExt cx="426987" cy="400050"/>
            </a:xfrm>
            <a:solidFill>
              <a:schemeClr val="bg1"/>
            </a:solidFill>
          </p:grpSpPr>
          <p:sp>
            <p:nvSpPr>
              <p:cNvPr id="5" name="Freeform 56">
                <a:extLst>
                  <a:ext uri="{FF2B5EF4-FFF2-40B4-BE49-F238E27FC236}">
                    <a16:creationId xmlns:a16="http://schemas.microsoft.com/office/drawing/2014/main" id="{153AF46D-0542-4283-BA13-A0B49D6B64AB}"/>
                  </a:ext>
                </a:extLst>
              </p:cNvPr>
              <p:cNvSpPr/>
              <p:nvPr/>
            </p:nvSpPr>
            <p:spPr>
              <a:xfrm>
                <a:off x="8213258" y="1728338"/>
                <a:ext cx="266700" cy="228600"/>
              </a:xfrm>
              <a:custGeom>
                <a:avLst/>
                <a:gdLst>
                  <a:gd name="connsiteX0" fmla="*/ 283235 w 266700"/>
                  <a:gd name="connsiteY0" fmla="*/ 228600 h 228600"/>
                  <a:gd name="connsiteX1" fmla="*/ 123825 w 266700"/>
                  <a:gd name="connsiteY1" fmla="*/ 228600 h 228600"/>
                  <a:gd name="connsiteX2" fmla="*/ 0 w 266700"/>
                  <a:gd name="connsiteY2" fmla="*/ 114300 h 228600"/>
                  <a:gd name="connsiteX3" fmla="*/ 123825 w 266700"/>
                  <a:gd name="connsiteY3" fmla="*/ 0 h 228600"/>
                  <a:gd name="connsiteX4" fmla="*/ 247650 w 266700"/>
                  <a:gd name="connsiteY4" fmla="*/ 114300 h 228600"/>
                  <a:gd name="connsiteX5" fmla="*/ 237382 w 266700"/>
                  <a:gd name="connsiteY5" fmla="*/ 159810 h 228600"/>
                  <a:gd name="connsiteX6" fmla="*/ 283235 w 266700"/>
                  <a:gd name="connsiteY6" fmla="*/ 228600 h 228600"/>
                  <a:gd name="connsiteX7" fmla="*/ 123825 w 266700"/>
                  <a:gd name="connsiteY7" fmla="*/ 38100 h 228600"/>
                  <a:gd name="connsiteX8" fmla="*/ 38100 w 266700"/>
                  <a:gd name="connsiteY8" fmla="*/ 114300 h 228600"/>
                  <a:gd name="connsiteX9" fmla="*/ 123825 w 266700"/>
                  <a:gd name="connsiteY9" fmla="*/ 190500 h 228600"/>
                  <a:gd name="connsiteX10" fmla="*/ 212065 w 266700"/>
                  <a:gd name="connsiteY10" fmla="*/ 190500 h 228600"/>
                  <a:gd name="connsiteX11" fmla="*/ 192557 w 266700"/>
                  <a:gd name="connsiteY11" fmla="*/ 161220 h 228600"/>
                  <a:gd name="connsiteX12" fmla="*/ 198996 w 266700"/>
                  <a:gd name="connsiteY12" fmla="*/ 150819 h 228600"/>
                  <a:gd name="connsiteX13" fmla="*/ 209550 w 266700"/>
                  <a:gd name="connsiteY13" fmla="*/ 114300 h 228600"/>
                  <a:gd name="connsiteX14" fmla="*/ 123825 w 266700"/>
                  <a:gd name="connsiteY14" fmla="*/ 381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228600">
                    <a:moveTo>
                      <a:pt x="283235" y="228600"/>
                    </a:moveTo>
                    <a:lnTo>
                      <a:pt x="123825" y="228600"/>
                    </a:lnTo>
                    <a:cubicBezTo>
                      <a:pt x="55550" y="228600"/>
                      <a:pt x="0" y="177336"/>
                      <a:pt x="0" y="114300"/>
                    </a:cubicBezTo>
                    <a:cubicBezTo>
                      <a:pt x="0" y="51264"/>
                      <a:pt x="55550" y="0"/>
                      <a:pt x="123825" y="0"/>
                    </a:cubicBezTo>
                    <a:cubicBezTo>
                      <a:pt x="192100" y="0"/>
                      <a:pt x="247650" y="51264"/>
                      <a:pt x="247650" y="114300"/>
                    </a:cubicBezTo>
                    <a:cubicBezTo>
                      <a:pt x="247650" y="129959"/>
                      <a:pt x="244126" y="145504"/>
                      <a:pt x="237382" y="159810"/>
                    </a:cubicBezTo>
                    <a:lnTo>
                      <a:pt x="283235" y="228600"/>
                    </a:lnTo>
                    <a:close/>
                    <a:moveTo>
                      <a:pt x="123825" y="38100"/>
                    </a:moveTo>
                    <a:cubicBezTo>
                      <a:pt x="76562" y="38100"/>
                      <a:pt x="38100" y="72295"/>
                      <a:pt x="38100" y="114300"/>
                    </a:cubicBezTo>
                    <a:cubicBezTo>
                      <a:pt x="38100" y="156305"/>
                      <a:pt x="76562" y="190500"/>
                      <a:pt x="123825" y="190500"/>
                    </a:cubicBezTo>
                    <a:lnTo>
                      <a:pt x="212065" y="190500"/>
                    </a:lnTo>
                    <a:lnTo>
                      <a:pt x="192557" y="161220"/>
                    </a:lnTo>
                    <a:lnTo>
                      <a:pt x="198996" y="150819"/>
                    </a:lnTo>
                    <a:cubicBezTo>
                      <a:pt x="206007" y="139484"/>
                      <a:pt x="209550" y="127216"/>
                      <a:pt x="209550" y="114300"/>
                    </a:cubicBezTo>
                    <a:cubicBezTo>
                      <a:pt x="209550" y="72295"/>
                      <a:pt x="171088" y="38100"/>
                      <a:pt x="123825" y="38100"/>
                    </a:cubicBezTo>
                    <a:close/>
                  </a:path>
                </a:pathLst>
              </a:custGeom>
              <a:grpFill/>
              <a:ln w="19050" cap="flat">
                <a:noFill/>
                <a:prstDash val="solid"/>
                <a:miter/>
              </a:ln>
            </p:spPr>
            <p:txBody>
              <a:bodyPr rtlCol="0" anchor="ctr"/>
              <a:lstStyle/>
              <a:p>
                <a:endParaRPr lang="en-US"/>
              </a:p>
            </p:txBody>
          </p:sp>
          <p:sp>
            <p:nvSpPr>
              <p:cNvPr id="6" name="Freeform 57">
                <a:extLst>
                  <a:ext uri="{FF2B5EF4-FFF2-40B4-BE49-F238E27FC236}">
                    <a16:creationId xmlns:a16="http://schemas.microsoft.com/office/drawing/2014/main" id="{D2EFCBDD-6107-4805-9EFB-C8381CB8CCA2}"/>
                  </a:ext>
                </a:extLst>
              </p:cNvPr>
              <p:cNvSpPr/>
              <p:nvPr/>
            </p:nvSpPr>
            <p:spPr>
              <a:xfrm>
                <a:off x="8052971" y="1556888"/>
                <a:ext cx="381000" cy="304800"/>
              </a:xfrm>
              <a:custGeom>
                <a:avLst/>
                <a:gdLst>
                  <a:gd name="connsiteX0" fmla="*/ 122187 w 381000"/>
                  <a:gd name="connsiteY0" fmla="*/ 304800 h 304800"/>
                  <a:gd name="connsiteX1" fmla="*/ 0 w 381000"/>
                  <a:gd name="connsiteY1" fmla="*/ 304800 h 304800"/>
                  <a:gd name="connsiteX2" fmla="*/ 71914 w 381000"/>
                  <a:gd name="connsiteY2" fmla="*/ 232905 h 304800"/>
                  <a:gd name="connsiteX3" fmla="*/ 45987 w 381000"/>
                  <a:gd name="connsiteY3" fmla="*/ 152400 h 304800"/>
                  <a:gd name="connsiteX4" fmla="*/ 217437 w 381000"/>
                  <a:gd name="connsiteY4" fmla="*/ 0 h 304800"/>
                  <a:gd name="connsiteX5" fmla="*/ 387248 w 381000"/>
                  <a:gd name="connsiteY5" fmla="*/ 131235 h 304800"/>
                  <a:gd name="connsiteX6" fmla="*/ 349606 w 381000"/>
                  <a:gd name="connsiteY6" fmla="*/ 137122 h 304800"/>
                  <a:gd name="connsiteX7" fmla="*/ 217437 w 381000"/>
                  <a:gd name="connsiteY7" fmla="*/ 38100 h 304800"/>
                  <a:gd name="connsiteX8" fmla="*/ 84087 w 381000"/>
                  <a:gd name="connsiteY8" fmla="*/ 152400 h 304800"/>
                  <a:gd name="connsiteX9" fmla="*/ 111595 w 381000"/>
                  <a:gd name="connsiteY9" fmla="*/ 221666 h 304800"/>
                  <a:gd name="connsiteX10" fmla="*/ 123596 w 381000"/>
                  <a:gd name="connsiteY10" fmla="*/ 235096 h 304800"/>
                  <a:gd name="connsiteX11" fmla="*/ 91973 w 381000"/>
                  <a:gd name="connsiteY11" fmla="*/ 266700 h 304800"/>
                  <a:gd name="connsiteX12" fmla="*/ 122187 w 381000"/>
                  <a:gd name="connsiteY12" fmla="*/ 266700 h 304800"/>
                  <a:gd name="connsiteX13" fmla="*/ 122187 w 381000"/>
                  <a:gd name="connsiteY13"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04800">
                    <a:moveTo>
                      <a:pt x="122187" y="304800"/>
                    </a:moveTo>
                    <a:lnTo>
                      <a:pt x="0" y="304800"/>
                    </a:lnTo>
                    <a:lnTo>
                      <a:pt x="71914" y="232905"/>
                    </a:lnTo>
                    <a:cubicBezTo>
                      <a:pt x="54902" y="208769"/>
                      <a:pt x="45987" y="181261"/>
                      <a:pt x="45987" y="152400"/>
                    </a:cubicBezTo>
                    <a:cubicBezTo>
                      <a:pt x="45987" y="68370"/>
                      <a:pt x="122911" y="0"/>
                      <a:pt x="217437" y="0"/>
                    </a:cubicBezTo>
                    <a:cubicBezTo>
                      <a:pt x="302552" y="0"/>
                      <a:pt x="375552" y="56407"/>
                      <a:pt x="387248" y="131235"/>
                    </a:cubicBezTo>
                    <a:lnTo>
                      <a:pt x="349606" y="137122"/>
                    </a:lnTo>
                    <a:cubicBezTo>
                      <a:pt x="340785" y="80658"/>
                      <a:pt x="283959" y="38100"/>
                      <a:pt x="217437" y="38100"/>
                    </a:cubicBezTo>
                    <a:cubicBezTo>
                      <a:pt x="143904" y="38100"/>
                      <a:pt x="84087" y="89364"/>
                      <a:pt x="84087" y="152400"/>
                    </a:cubicBezTo>
                    <a:cubicBezTo>
                      <a:pt x="84087" y="177546"/>
                      <a:pt x="93612" y="201511"/>
                      <a:pt x="111595" y="221666"/>
                    </a:cubicBezTo>
                    <a:lnTo>
                      <a:pt x="123596" y="235096"/>
                    </a:lnTo>
                    <a:lnTo>
                      <a:pt x="91973" y="266700"/>
                    </a:lnTo>
                    <a:lnTo>
                      <a:pt x="122187" y="266700"/>
                    </a:lnTo>
                    <a:lnTo>
                      <a:pt x="122187" y="304800"/>
                    </a:lnTo>
                    <a:close/>
                  </a:path>
                </a:pathLst>
              </a:custGeom>
              <a:grpFill/>
              <a:ln w="19050"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FDB5B3DA-05E1-458A-93BF-1CFA88C55AAF}"/>
                </a:ext>
              </a:extLst>
            </p:cNvPr>
            <p:cNvGrpSpPr>
              <a:grpSpLocks noChangeAspect="1"/>
            </p:cNvGrpSpPr>
            <p:nvPr/>
          </p:nvGrpSpPr>
          <p:grpSpPr>
            <a:xfrm>
              <a:off x="6382824" y="1398801"/>
              <a:ext cx="2880000" cy="2880000"/>
              <a:chOff x="6804495" y="3121477"/>
              <a:chExt cx="361950" cy="361950"/>
            </a:xfrm>
            <a:solidFill>
              <a:schemeClr val="bg1"/>
            </a:solidFill>
          </p:grpSpPr>
          <p:sp>
            <p:nvSpPr>
              <p:cNvPr id="8" name="Freeform 162">
                <a:extLst>
                  <a:ext uri="{FF2B5EF4-FFF2-40B4-BE49-F238E27FC236}">
                    <a16:creationId xmlns:a16="http://schemas.microsoft.com/office/drawing/2014/main" id="{6CA5BF4C-1BBD-42D0-A9C1-C0BF68372730}"/>
                  </a:ext>
                </a:extLst>
              </p:cNvPr>
              <p:cNvSpPr/>
              <p:nvPr/>
            </p:nvSpPr>
            <p:spPr>
              <a:xfrm>
                <a:off x="6804495" y="3121477"/>
                <a:ext cx="361950" cy="361950"/>
              </a:xfrm>
              <a:custGeom>
                <a:avLst/>
                <a:gdLst>
                  <a:gd name="connsiteX0" fmla="*/ 361957 w 361950"/>
                  <a:gd name="connsiteY0" fmla="*/ 380157 h 361950"/>
                  <a:gd name="connsiteX1" fmla="*/ 19057 w 361950"/>
                  <a:gd name="connsiteY1" fmla="*/ 380157 h 361950"/>
                  <a:gd name="connsiteX2" fmla="*/ 2845 w 361950"/>
                  <a:gd name="connsiteY2" fmla="*/ 371127 h 361950"/>
                  <a:gd name="connsiteX3" fmla="*/ 2007 w 361950"/>
                  <a:gd name="connsiteY3" fmla="*/ 352573 h 361950"/>
                  <a:gd name="connsiteX4" fmla="*/ 173457 w 361950"/>
                  <a:gd name="connsiteY4" fmla="*/ 9673 h 361950"/>
                  <a:gd name="connsiteX5" fmla="*/ 207537 w 361950"/>
                  <a:gd name="connsiteY5" fmla="*/ 9673 h 361950"/>
                  <a:gd name="connsiteX6" fmla="*/ 378987 w 361950"/>
                  <a:gd name="connsiteY6" fmla="*/ 352573 h 361950"/>
                  <a:gd name="connsiteX7" fmla="*/ 378149 w 361950"/>
                  <a:gd name="connsiteY7" fmla="*/ 371127 h 361950"/>
                  <a:gd name="connsiteX8" fmla="*/ 361957 w 361950"/>
                  <a:gd name="connsiteY8" fmla="*/ 380157 h 361950"/>
                  <a:gd name="connsiteX9" fmla="*/ 49879 w 361950"/>
                  <a:gd name="connsiteY9" fmla="*/ 342057 h 361950"/>
                  <a:gd name="connsiteX10" fmla="*/ 331134 w 361950"/>
                  <a:gd name="connsiteY10" fmla="*/ 342057 h 361950"/>
                  <a:gd name="connsiteX11" fmla="*/ 190507 w 361950"/>
                  <a:gd name="connsiteY11" fmla="*/ 60822 h 361950"/>
                  <a:gd name="connsiteX12" fmla="*/ 49879 w 361950"/>
                  <a:gd name="connsiteY12" fmla="*/ 342057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950" h="361950">
                    <a:moveTo>
                      <a:pt x="361957" y="380157"/>
                    </a:moveTo>
                    <a:lnTo>
                      <a:pt x="19057" y="380157"/>
                    </a:lnTo>
                    <a:cubicBezTo>
                      <a:pt x="12446" y="380157"/>
                      <a:pt x="6331" y="376728"/>
                      <a:pt x="2845" y="371127"/>
                    </a:cubicBezTo>
                    <a:cubicBezTo>
                      <a:pt x="-641" y="365489"/>
                      <a:pt x="-927" y="358497"/>
                      <a:pt x="2007" y="352573"/>
                    </a:cubicBezTo>
                    <a:lnTo>
                      <a:pt x="173457" y="9673"/>
                    </a:lnTo>
                    <a:cubicBezTo>
                      <a:pt x="179915" y="-3224"/>
                      <a:pt x="201079" y="-3224"/>
                      <a:pt x="207537" y="9673"/>
                    </a:cubicBezTo>
                    <a:lnTo>
                      <a:pt x="378987" y="352573"/>
                    </a:lnTo>
                    <a:cubicBezTo>
                      <a:pt x="381921" y="358497"/>
                      <a:pt x="381635" y="365470"/>
                      <a:pt x="378149" y="371127"/>
                    </a:cubicBezTo>
                    <a:cubicBezTo>
                      <a:pt x="374682" y="376747"/>
                      <a:pt x="368567" y="380157"/>
                      <a:pt x="361957" y="380157"/>
                    </a:cubicBezTo>
                    <a:close/>
                    <a:moveTo>
                      <a:pt x="49879" y="342057"/>
                    </a:moveTo>
                    <a:lnTo>
                      <a:pt x="331134" y="342057"/>
                    </a:lnTo>
                    <a:lnTo>
                      <a:pt x="190507" y="60822"/>
                    </a:lnTo>
                    <a:lnTo>
                      <a:pt x="49879" y="342057"/>
                    </a:lnTo>
                    <a:close/>
                  </a:path>
                </a:pathLst>
              </a:custGeom>
              <a:grpFill/>
              <a:ln w="19050" cap="flat">
                <a:noFill/>
                <a:prstDash val="solid"/>
                <a:miter/>
              </a:ln>
            </p:spPr>
            <p:txBody>
              <a:bodyPr rtlCol="0" anchor="ctr"/>
              <a:lstStyle/>
              <a:p>
                <a:endParaRPr lang="en-US"/>
              </a:p>
            </p:txBody>
          </p:sp>
          <p:sp>
            <p:nvSpPr>
              <p:cNvPr id="9" name="Freeform 163">
                <a:extLst>
                  <a:ext uri="{FF2B5EF4-FFF2-40B4-BE49-F238E27FC236}">
                    <a16:creationId xmlns:a16="http://schemas.microsoft.com/office/drawing/2014/main" id="{BBF9BE7D-9524-4F2C-8D30-602FF7E7E428}"/>
                  </a:ext>
                </a:extLst>
              </p:cNvPr>
              <p:cNvSpPr/>
              <p:nvPr/>
            </p:nvSpPr>
            <p:spPr>
              <a:xfrm>
                <a:off x="6975952" y="3273034"/>
                <a:ext cx="38100" cy="114300"/>
              </a:xfrm>
              <a:custGeom>
                <a:avLst/>
                <a:gdLst>
                  <a:gd name="connsiteX0" fmla="*/ 0 w 38100"/>
                  <a:gd name="connsiteY0" fmla="*/ 0 h 114300"/>
                  <a:gd name="connsiteX1" fmla="*/ 38100 w 38100"/>
                  <a:gd name="connsiteY1" fmla="*/ 0 h 114300"/>
                  <a:gd name="connsiteX2" fmla="*/ 38100 w 38100"/>
                  <a:gd name="connsiteY2" fmla="*/ 114300 h 114300"/>
                  <a:gd name="connsiteX3" fmla="*/ 0 w 381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38100" h="114300">
                    <a:moveTo>
                      <a:pt x="0" y="0"/>
                    </a:moveTo>
                    <a:lnTo>
                      <a:pt x="38100" y="0"/>
                    </a:lnTo>
                    <a:lnTo>
                      <a:pt x="38100" y="114300"/>
                    </a:lnTo>
                    <a:lnTo>
                      <a:pt x="0" y="114300"/>
                    </a:lnTo>
                    <a:close/>
                  </a:path>
                </a:pathLst>
              </a:custGeom>
              <a:grpFill/>
              <a:ln w="19050" cap="flat">
                <a:noFill/>
                <a:prstDash val="solid"/>
                <a:miter/>
              </a:ln>
            </p:spPr>
            <p:txBody>
              <a:bodyPr rtlCol="0" anchor="ctr"/>
              <a:lstStyle/>
              <a:p>
                <a:endParaRPr lang="en-US"/>
              </a:p>
            </p:txBody>
          </p:sp>
          <p:sp>
            <p:nvSpPr>
              <p:cNvPr id="10" name="Freeform 164">
                <a:extLst>
                  <a:ext uri="{FF2B5EF4-FFF2-40B4-BE49-F238E27FC236}">
                    <a16:creationId xmlns:a16="http://schemas.microsoft.com/office/drawing/2014/main" id="{6460552A-5365-4C37-B01D-198B48B7AED2}"/>
                  </a:ext>
                </a:extLst>
              </p:cNvPr>
              <p:cNvSpPr/>
              <p:nvPr/>
            </p:nvSpPr>
            <p:spPr>
              <a:xfrm>
                <a:off x="6971190" y="3401622"/>
                <a:ext cx="38100" cy="38100"/>
              </a:xfrm>
              <a:custGeom>
                <a:avLst/>
                <a:gdLst>
                  <a:gd name="connsiteX0" fmla="*/ 47625 w 38100"/>
                  <a:gd name="connsiteY0" fmla="*/ 23813 h 38100"/>
                  <a:gd name="connsiteX1" fmla="*/ 23813 w 38100"/>
                  <a:gd name="connsiteY1" fmla="*/ 47625 h 38100"/>
                  <a:gd name="connsiteX2" fmla="*/ 0 w 38100"/>
                  <a:gd name="connsiteY2" fmla="*/ 23813 h 38100"/>
                  <a:gd name="connsiteX3" fmla="*/ 23813 w 38100"/>
                  <a:gd name="connsiteY3" fmla="*/ 0 h 38100"/>
                  <a:gd name="connsiteX4" fmla="*/ 47625 w 38100"/>
                  <a:gd name="connsiteY4" fmla="*/ 238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47625" y="23813"/>
                    </a:moveTo>
                    <a:cubicBezTo>
                      <a:pt x="47625" y="36964"/>
                      <a:pt x="36964" y="47625"/>
                      <a:pt x="23813" y="47625"/>
                    </a:cubicBezTo>
                    <a:cubicBezTo>
                      <a:pt x="10661" y="47625"/>
                      <a:pt x="0" y="36964"/>
                      <a:pt x="0" y="23813"/>
                    </a:cubicBezTo>
                    <a:cubicBezTo>
                      <a:pt x="0" y="10661"/>
                      <a:pt x="10661" y="0"/>
                      <a:pt x="23813" y="0"/>
                    </a:cubicBezTo>
                    <a:cubicBezTo>
                      <a:pt x="36964" y="0"/>
                      <a:pt x="47625" y="10661"/>
                      <a:pt x="47625" y="23813"/>
                    </a:cubicBezTo>
                    <a:close/>
                  </a:path>
                </a:pathLst>
              </a:custGeom>
              <a:grpFill/>
              <a:ln w="1905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1504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27</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#11</a:t>
            </a:r>
          </a:p>
          <a:p>
            <a:pPr algn="ctr"/>
            <a:r>
              <a:rPr lang="en-US" sz="5400" b="1" dirty="0">
                <a:solidFill>
                  <a:schemeClr val="bg1"/>
                </a:solidFill>
              </a:rPr>
              <a:t>Make Sure You Know About “Shadow IT” Solutions</a:t>
            </a:r>
          </a:p>
        </p:txBody>
      </p:sp>
    </p:spTree>
    <p:extLst>
      <p:ext uri="{BB962C8B-B14F-4D97-AF65-F5344CB8AC3E}">
        <p14:creationId xmlns:p14="http://schemas.microsoft.com/office/powerpoint/2010/main" val="280981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28</a:t>
            </a:fld>
            <a:endParaRPr lang="en-US"/>
          </a:p>
        </p:txBody>
      </p:sp>
      <p:pic>
        <p:nvPicPr>
          <p:cNvPr id="6" name="Picture 5">
            <a:extLst>
              <a:ext uri="{FF2B5EF4-FFF2-40B4-BE49-F238E27FC236}">
                <a16:creationId xmlns:a16="http://schemas.microsoft.com/office/drawing/2014/main" id="{1394F52E-EE09-42F9-A644-209B79846AE8}"/>
              </a:ext>
            </a:extLst>
          </p:cNvPr>
          <p:cNvPicPr>
            <a:picLocks noChangeAspect="1"/>
          </p:cNvPicPr>
          <p:nvPr/>
        </p:nvPicPr>
        <p:blipFill>
          <a:blip r:embed="rId3">
            <a:alphaModFix/>
          </a:blip>
          <a:stretch>
            <a:fillRect/>
          </a:stretch>
        </p:blipFill>
        <p:spPr>
          <a:xfrm>
            <a:off x="2381250" y="1485900"/>
            <a:ext cx="7429500" cy="3886200"/>
          </a:xfrm>
          <a:prstGeom prst="rect">
            <a:avLst/>
          </a:prstGeom>
        </p:spPr>
      </p:pic>
    </p:spTree>
    <p:extLst>
      <p:ext uri="{BB962C8B-B14F-4D97-AF65-F5344CB8AC3E}">
        <p14:creationId xmlns:p14="http://schemas.microsoft.com/office/powerpoint/2010/main" val="139116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77135" y="6478062"/>
            <a:ext cx="507868" cy="365125"/>
          </a:xfrm>
        </p:spPr>
        <p:txBody>
          <a:bodyPr/>
          <a:lstStyle/>
          <a:p>
            <a:fld id="{602BDA9C-0978-EE47-B544-15FE77EDF278}" type="slidenum">
              <a:rPr lang="en-US" smtClean="0"/>
              <a:t>29</a:t>
            </a:fld>
            <a:endParaRPr lang="en-US"/>
          </a:p>
        </p:txBody>
      </p:sp>
      <p:pic>
        <p:nvPicPr>
          <p:cNvPr id="5" name="Picture 2" descr="Image result for great idea image">
            <a:extLst>
              <a:ext uri="{FF2B5EF4-FFF2-40B4-BE49-F238E27FC236}">
                <a16:creationId xmlns:a16="http://schemas.microsoft.com/office/drawing/2014/main" id="{D1DC0F32-FBE5-41BB-A349-4D40A44ACC8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8310" y="673359"/>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2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3</a:t>
            </a:fld>
            <a:endParaRPr lang="en-US"/>
          </a:p>
        </p:txBody>
      </p:sp>
      <p:sp>
        <p:nvSpPr>
          <p:cNvPr id="10" name="Rectangle 9">
            <a:extLst>
              <a:ext uri="{FF2B5EF4-FFF2-40B4-BE49-F238E27FC236}">
                <a16:creationId xmlns:a16="http://schemas.microsoft.com/office/drawing/2014/main" id="{8D8F4EC9-7215-419A-A931-3F3821050C83}"/>
              </a:ext>
            </a:extLst>
          </p:cNvPr>
          <p:cNvSpPr/>
          <p:nvPr/>
        </p:nvSpPr>
        <p:spPr>
          <a:xfrm>
            <a:off x="939343" y="2551837"/>
            <a:ext cx="10313315" cy="923330"/>
          </a:xfrm>
          <a:prstGeom prst="rect">
            <a:avLst/>
          </a:prstGeom>
        </p:spPr>
        <p:txBody>
          <a:bodyPr wrap="square">
            <a:spAutoFit/>
          </a:bodyPr>
          <a:lstStyle/>
          <a:p>
            <a:pPr algn="ctr"/>
            <a:r>
              <a:rPr lang="en-US" sz="5400" b="1" dirty="0">
                <a:solidFill>
                  <a:schemeClr val="bg1"/>
                </a:solidFill>
              </a:rPr>
              <a:t>Remote Working Best Practices</a:t>
            </a:r>
          </a:p>
        </p:txBody>
      </p:sp>
    </p:spTree>
    <p:extLst>
      <p:ext uri="{BB962C8B-B14F-4D97-AF65-F5344CB8AC3E}">
        <p14:creationId xmlns:p14="http://schemas.microsoft.com/office/powerpoint/2010/main" val="37913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30</a:t>
            </a:fld>
            <a:endParaRPr lang="en-US"/>
          </a:p>
        </p:txBody>
      </p:sp>
      <p:sp>
        <p:nvSpPr>
          <p:cNvPr id="10" name="Rectangle 9">
            <a:extLst>
              <a:ext uri="{FF2B5EF4-FFF2-40B4-BE49-F238E27FC236}">
                <a16:creationId xmlns:a16="http://schemas.microsoft.com/office/drawing/2014/main" id="{8D8F4EC9-7215-419A-A931-3F3821050C83}"/>
              </a:ext>
            </a:extLst>
          </p:cNvPr>
          <p:cNvSpPr/>
          <p:nvPr/>
        </p:nvSpPr>
        <p:spPr>
          <a:xfrm>
            <a:off x="939343" y="2551837"/>
            <a:ext cx="10313315" cy="1754326"/>
          </a:xfrm>
          <a:prstGeom prst="rect">
            <a:avLst/>
          </a:prstGeom>
        </p:spPr>
        <p:txBody>
          <a:bodyPr wrap="square">
            <a:spAutoFit/>
          </a:bodyPr>
          <a:lstStyle/>
          <a:p>
            <a:pPr algn="ctr"/>
            <a:r>
              <a:rPr lang="en-US" sz="5400" b="1" dirty="0">
                <a:solidFill>
                  <a:schemeClr val="bg1"/>
                </a:solidFill>
              </a:rPr>
              <a:t>Remote Working Best Practices</a:t>
            </a:r>
            <a:br>
              <a:rPr lang="en-US" sz="5400" b="1" dirty="0">
                <a:solidFill>
                  <a:schemeClr val="bg1"/>
                </a:solidFill>
              </a:rPr>
            </a:br>
            <a:r>
              <a:rPr lang="en-US" sz="5400" b="1" dirty="0">
                <a:solidFill>
                  <a:schemeClr val="bg1"/>
                </a:solidFill>
              </a:rPr>
              <a:t>for Users</a:t>
            </a:r>
          </a:p>
        </p:txBody>
      </p:sp>
    </p:spTree>
    <p:extLst>
      <p:ext uri="{BB962C8B-B14F-4D97-AF65-F5344CB8AC3E}">
        <p14:creationId xmlns:p14="http://schemas.microsoft.com/office/powerpoint/2010/main" val="3488589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7F76-9BC7-411D-8DED-687B260B70B6}"/>
              </a:ext>
            </a:extLst>
          </p:cNvPr>
          <p:cNvSpPr>
            <a:spLocks noGrp="1"/>
          </p:cNvSpPr>
          <p:nvPr>
            <p:ph type="title"/>
          </p:nvPr>
        </p:nvSpPr>
        <p:spPr/>
        <p:txBody>
          <a:bodyPr/>
          <a:lstStyle/>
          <a:p>
            <a:r>
              <a:rPr lang="en-US" sz="4000" dirty="0">
                <a:solidFill>
                  <a:schemeClr val="bg1"/>
                </a:solidFill>
              </a:rPr>
              <a:t>Cybersecurity Best Practices for Users</a:t>
            </a:r>
          </a:p>
        </p:txBody>
      </p:sp>
      <p:sp>
        <p:nvSpPr>
          <p:cNvPr id="3" name="Slide Number Placeholder 2">
            <a:extLst>
              <a:ext uri="{FF2B5EF4-FFF2-40B4-BE49-F238E27FC236}">
                <a16:creationId xmlns:a16="http://schemas.microsoft.com/office/drawing/2014/main" id="{5515E802-EF42-40A4-950F-949BAFBF7FEE}"/>
              </a:ext>
            </a:extLst>
          </p:cNvPr>
          <p:cNvSpPr>
            <a:spLocks noGrp="1"/>
          </p:cNvSpPr>
          <p:nvPr>
            <p:ph type="sldNum" sz="quarter" idx="12"/>
          </p:nvPr>
        </p:nvSpPr>
        <p:spPr/>
        <p:txBody>
          <a:bodyPr/>
          <a:lstStyle/>
          <a:p>
            <a:fld id="{602BDA9C-0978-EE47-B544-15FE77EDF278}" type="slidenum">
              <a:rPr lang="en-US" smtClean="0"/>
              <a:t>31</a:t>
            </a:fld>
            <a:endParaRPr lang="en-US"/>
          </a:p>
        </p:txBody>
      </p:sp>
      <p:sp>
        <p:nvSpPr>
          <p:cNvPr id="5" name="Content Placeholder 4">
            <a:extLst>
              <a:ext uri="{FF2B5EF4-FFF2-40B4-BE49-F238E27FC236}">
                <a16:creationId xmlns:a16="http://schemas.microsoft.com/office/drawing/2014/main" id="{58A3125E-FAD2-4FF4-A4E1-BF264EF78A46}"/>
              </a:ext>
            </a:extLst>
          </p:cNvPr>
          <p:cNvSpPr>
            <a:spLocks noGrp="1"/>
          </p:cNvSpPr>
          <p:nvPr>
            <p:ph idx="1"/>
          </p:nvPr>
        </p:nvSpPr>
        <p:spPr/>
        <p:txBody>
          <a:bodyPr anchor="ctr"/>
          <a:lstStyle/>
          <a:p>
            <a:pPr marL="514350" indent="-514350">
              <a:buClr>
                <a:schemeClr val="bg1"/>
              </a:buClr>
              <a:buFont typeface="+mj-lt"/>
              <a:buAutoNum type="arabicPeriod"/>
            </a:pPr>
            <a:r>
              <a:rPr lang="en-US" b="1" dirty="0">
                <a:solidFill>
                  <a:schemeClr val="accent3"/>
                </a:solidFill>
              </a:rPr>
              <a:t>Change default passwords </a:t>
            </a:r>
            <a:r>
              <a:rPr lang="en-US" dirty="0"/>
              <a:t>on home Wi-Fi routers etc.</a:t>
            </a:r>
          </a:p>
          <a:p>
            <a:pPr marL="514350" indent="-514350">
              <a:buClr>
                <a:schemeClr val="bg1"/>
              </a:buClr>
              <a:buFont typeface="+mj-lt"/>
              <a:buAutoNum type="arabicPeriod"/>
            </a:pPr>
            <a:endParaRPr lang="en-US" dirty="0"/>
          </a:p>
          <a:p>
            <a:pPr marL="514350" indent="-514350">
              <a:buClr>
                <a:schemeClr val="bg1"/>
              </a:buClr>
              <a:buFont typeface="+mj-lt"/>
              <a:buAutoNum type="arabicPeriod"/>
            </a:pPr>
            <a:r>
              <a:rPr lang="en-US" dirty="0"/>
              <a:t>Use </a:t>
            </a:r>
            <a:r>
              <a:rPr lang="en-US" b="1" dirty="0">
                <a:solidFill>
                  <a:schemeClr val="accent3"/>
                </a:solidFill>
              </a:rPr>
              <a:t>different, strong passwords </a:t>
            </a:r>
            <a:r>
              <a:rPr lang="en-US" dirty="0"/>
              <a:t>on every account and device</a:t>
            </a:r>
          </a:p>
          <a:p>
            <a:pPr marL="514350" indent="-514350">
              <a:buClr>
                <a:schemeClr val="bg1"/>
              </a:buClr>
              <a:buFont typeface="+mj-lt"/>
              <a:buAutoNum type="arabicPeriod"/>
            </a:pPr>
            <a:endParaRPr lang="en-US" dirty="0"/>
          </a:p>
          <a:p>
            <a:pPr marL="514350" indent="-514350">
              <a:buClr>
                <a:schemeClr val="bg1"/>
              </a:buClr>
              <a:buFont typeface="+mj-lt"/>
              <a:buAutoNum type="arabicPeriod"/>
            </a:pPr>
            <a:r>
              <a:rPr lang="en-US" b="1" dirty="0">
                <a:solidFill>
                  <a:schemeClr val="accent3"/>
                </a:solidFill>
              </a:rPr>
              <a:t>Update all your devices, applications and operating systems </a:t>
            </a:r>
            <a:r>
              <a:rPr lang="en-US" dirty="0"/>
              <a:t>and keep them up to date</a:t>
            </a:r>
          </a:p>
          <a:p>
            <a:endParaRPr lang="en-US" dirty="0"/>
          </a:p>
        </p:txBody>
      </p:sp>
    </p:spTree>
    <p:extLst>
      <p:ext uri="{BB962C8B-B14F-4D97-AF65-F5344CB8AC3E}">
        <p14:creationId xmlns:p14="http://schemas.microsoft.com/office/powerpoint/2010/main" val="286566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7F76-9BC7-411D-8DED-687B260B70B6}"/>
              </a:ext>
            </a:extLst>
          </p:cNvPr>
          <p:cNvSpPr>
            <a:spLocks noGrp="1"/>
          </p:cNvSpPr>
          <p:nvPr>
            <p:ph type="title"/>
          </p:nvPr>
        </p:nvSpPr>
        <p:spPr/>
        <p:txBody>
          <a:bodyPr/>
          <a:lstStyle/>
          <a:p>
            <a:r>
              <a:rPr lang="en-US" sz="4000" dirty="0">
                <a:solidFill>
                  <a:schemeClr val="bg1"/>
                </a:solidFill>
              </a:rPr>
              <a:t>Cybersecurity Best Practices for Users</a:t>
            </a:r>
          </a:p>
        </p:txBody>
      </p:sp>
      <p:sp>
        <p:nvSpPr>
          <p:cNvPr id="3" name="Slide Number Placeholder 2">
            <a:extLst>
              <a:ext uri="{FF2B5EF4-FFF2-40B4-BE49-F238E27FC236}">
                <a16:creationId xmlns:a16="http://schemas.microsoft.com/office/drawing/2014/main" id="{5515E802-EF42-40A4-950F-949BAFBF7FEE}"/>
              </a:ext>
            </a:extLst>
          </p:cNvPr>
          <p:cNvSpPr>
            <a:spLocks noGrp="1"/>
          </p:cNvSpPr>
          <p:nvPr>
            <p:ph type="sldNum" sz="quarter" idx="12"/>
          </p:nvPr>
        </p:nvSpPr>
        <p:spPr/>
        <p:txBody>
          <a:bodyPr/>
          <a:lstStyle/>
          <a:p>
            <a:fld id="{602BDA9C-0978-EE47-B544-15FE77EDF278}" type="slidenum">
              <a:rPr lang="en-US" smtClean="0"/>
              <a:t>32</a:t>
            </a:fld>
            <a:endParaRPr lang="en-US"/>
          </a:p>
        </p:txBody>
      </p:sp>
      <p:sp>
        <p:nvSpPr>
          <p:cNvPr id="5" name="Content Placeholder 4">
            <a:extLst>
              <a:ext uri="{FF2B5EF4-FFF2-40B4-BE49-F238E27FC236}">
                <a16:creationId xmlns:a16="http://schemas.microsoft.com/office/drawing/2014/main" id="{58A3125E-FAD2-4FF4-A4E1-BF264EF78A46}"/>
              </a:ext>
            </a:extLst>
          </p:cNvPr>
          <p:cNvSpPr>
            <a:spLocks noGrp="1"/>
          </p:cNvSpPr>
          <p:nvPr>
            <p:ph idx="1"/>
          </p:nvPr>
        </p:nvSpPr>
        <p:spPr/>
        <p:txBody>
          <a:bodyPr anchor="ctr"/>
          <a:lstStyle/>
          <a:p>
            <a:pPr marL="514350" indent="-514350">
              <a:buClr>
                <a:schemeClr val="bg1"/>
              </a:buClr>
              <a:buFont typeface="+mj-lt"/>
              <a:buAutoNum type="arabicPeriod" startAt="4"/>
            </a:pPr>
            <a:r>
              <a:rPr lang="en-US" b="1" dirty="0">
                <a:solidFill>
                  <a:schemeClr val="accent3"/>
                </a:solidFill>
              </a:rPr>
              <a:t>Disable WPS on home networks </a:t>
            </a:r>
            <a:r>
              <a:rPr lang="en-US" dirty="0"/>
              <a:t>as it’s known to be insecure </a:t>
            </a:r>
          </a:p>
          <a:p>
            <a:pPr marL="514350" indent="-514350">
              <a:buClr>
                <a:schemeClr val="bg1"/>
              </a:buClr>
              <a:buFont typeface="+mj-lt"/>
              <a:buAutoNum type="arabicPeriod" startAt="4"/>
            </a:pPr>
            <a:endParaRPr lang="en-US" dirty="0"/>
          </a:p>
          <a:p>
            <a:pPr marL="514350" indent="-514350">
              <a:buClr>
                <a:schemeClr val="bg1"/>
              </a:buClr>
              <a:buFont typeface="+mj-lt"/>
              <a:buAutoNum type="arabicPeriod" startAt="4"/>
            </a:pPr>
            <a:r>
              <a:rPr lang="en-US" b="1" dirty="0">
                <a:solidFill>
                  <a:schemeClr val="accent3"/>
                </a:solidFill>
              </a:rPr>
              <a:t>Ensure</a:t>
            </a:r>
            <a:r>
              <a:rPr lang="en-US" dirty="0"/>
              <a:t> </a:t>
            </a:r>
            <a:r>
              <a:rPr lang="en-US" b="1" dirty="0">
                <a:solidFill>
                  <a:schemeClr val="accent3"/>
                </a:solidFill>
              </a:rPr>
              <a:t>no-one is watching you </a:t>
            </a:r>
            <a:r>
              <a:rPr lang="en-US" dirty="0"/>
              <a:t>as you enter your work credentials</a:t>
            </a:r>
          </a:p>
          <a:p>
            <a:pPr marL="514350" indent="-514350">
              <a:buClr>
                <a:schemeClr val="bg1"/>
              </a:buClr>
              <a:buFont typeface="+mj-lt"/>
              <a:buAutoNum type="arabicPeriod" startAt="4"/>
            </a:pPr>
            <a:endParaRPr lang="en-US" dirty="0"/>
          </a:p>
          <a:p>
            <a:pPr marL="514350" indent="-514350">
              <a:buClr>
                <a:schemeClr val="bg1"/>
              </a:buClr>
              <a:buFont typeface="+mj-lt"/>
              <a:buAutoNum type="arabicPeriod" startAt="4"/>
            </a:pPr>
            <a:r>
              <a:rPr lang="en-US" b="1" dirty="0">
                <a:solidFill>
                  <a:schemeClr val="accent3"/>
                </a:solidFill>
              </a:rPr>
              <a:t>Ensure</a:t>
            </a:r>
            <a:r>
              <a:rPr lang="en-US" dirty="0"/>
              <a:t> </a:t>
            </a:r>
            <a:r>
              <a:rPr lang="en-US" b="1" dirty="0">
                <a:solidFill>
                  <a:schemeClr val="accent3"/>
                </a:solidFill>
              </a:rPr>
              <a:t>no-one has access to your device </a:t>
            </a:r>
            <a:r>
              <a:rPr lang="en-US" dirty="0"/>
              <a:t>when you are not present</a:t>
            </a:r>
          </a:p>
        </p:txBody>
      </p:sp>
    </p:spTree>
    <p:extLst>
      <p:ext uri="{BB962C8B-B14F-4D97-AF65-F5344CB8AC3E}">
        <p14:creationId xmlns:p14="http://schemas.microsoft.com/office/powerpoint/2010/main" val="16002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B42F-F18B-4759-BCB5-535BE0832477}"/>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59454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63DA9-6ED8-435F-9157-C4B00F64FA2B}"/>
              </a:ext>
            </a:extLst>
          </p:cNvPr>
          <p:cNvSpPr>
            <a:spLocks noGrp="1"/>
          </p:cNvSpPr>
          <p:nvPr>
            <p:ph type="title"/>
          </p:nvPr>
        </p:nvSpPr>
        <p:spPr/>
        <p:txBody>
          <a:bodyPr>
            <a:normAutofit/>
          </a:bodyPr>
          <a:lstStyle/>
          <a:p>
            <a:r>
              <a:rPr lang="en-US" dirty="0"/>
              <a:t>Top Tips To Secure Remote Working</a:t>
            </a:r>
          </a:p>
        </p:txBody>
      </p:sp>
      <p:sp>
        <p:nvSpPr>
          <p:cNvPr id="3" name="Slide Number Placeholder 2">
            <a:extLst>
              <a:ext uri="{FF2B5EF4-FFF2-40B4-BE49-F238E27FC236}">
                <a16:creationId xmlns:a16="http://schemas.microsoft.com/office/drawing/2014/main" id="{46D3F15F-B8CC-432C-9D95-209D1C995A51}"/>
              </a:ext>
            </a:extLst>
          </p:cNvPr>
          <p:cNvSpPr>
            <a:spLocks noGrp="1"/>
          </p:cNvSpPr>
          <p:nvPr>
            <p:ph type="sldNum" sz="quarter" idx="12"/>
          </p:nvPr>
        </p:nvSpPr>
        <p:spPr/>
        <p:txBody>
          <a:bodyPr/>
          <a:lstStyle/>
          <a:p>
            <a:fld id="{602BDA9C-0978-EE47-B544-15FE77EDF278}" type="slidenum">
              <a:rPr lang="en-US" smtClean="0"/>
              <a:t>34</a:t>
            </a:fld>
            <a:endParaRPr lang="en-US"/>
          </a:p>
        </p:txBody>
      </p:sp>
      <p:sp>
        <p:nvSpPr>
          <p:cNvPr id="4" name="Content Placeholder 3">
            <a:extLst>
              <a:ext uri="{FF2B5EF4-FFF2-40B4-BE49-F238E27FC236}">
                <a16:creationId xmlns:a16="http://schemas.microsoft.com/office/drawing/2014/main" id="{0ABD545C-6CE0-427C-965D-B5890C2B58EA}"/>
              </a:ext>
            </a:extLst>
          </p:cNvPr>
          <p:cNvSpPr>
            <a:spLocks noGrp="1"/>
          </p:cNvSpPr>
          <p:nvPr>
            <p:ph idx="1"/>
          </p:nvPr>
        </p:nvSpPr>
        <p:spPr/>
        <p:txBody>
          <a:bodyPr>
            <a:normAutofit fontScale="92500" lnSpcReduction="10000"/>
          </a:bodyPr>
          <a:lstStyle/>
          <a:p>
            <a:pPr marL="514350" lvl="0" indent="-514350">
              <a:buClr>
                <a:schemeClr val="accent3"/>
              </a:buClr>
              <a:buFont typeface="+mj-lt"/>
              <a:buAutoNum type="arabicPeriod"/>
            </a:pPr>
            <a:r>
              <a:rPr lang="en-US" dirty="0"/>
              <a:t>Make It Easy For Users to Get Started</a:t>
            </a:r>
          </a:p>
          <a:p>
            <a:pPr marL="514350" lvl="0" indent="-514350">
              <a:buClr>
                <a:schemeClr val="accent3"/>
              </a:buClr>
              <a:buFont typeface="+mj-lt"/>
              <a:buAutoNum type="arabicPeriod"/>
            </a:pPr>
            <a:r>
              <a:rPr lang="en-US" dirty="0"/>
              <a:t>Ensure Devices And Systems Are Fully Protected</a:t>
            </a:r>
          </a:p>
          <a:p>
            <a:pPr marL="514350" lvl="0" indent="-514350">
              <a:buClr>
                <a:schemeClr val="accent3"/>
              </a:buClr>
              <a:buFont typeface="+mj-lt"/>
              <a:buAutoNum type="arabicPeriod"/>
            </a:pPr>
            <a:r>
              <a:rPr lang="en-US" dirty="0"/>
              <a:t>Encrypt Devices Wherever Possible</a:t>
            </a:r>
          </a:p>
          <a:p>
            <a:pPr marL="514350" lvl="0" indent="-514350">
              <a:buClr>
                <a:schemeClr val="accent3"/>
              </a:buClr>
              <a:buFont typeface="+mj-lt"/>
              <a:buAutoNum type="arabicPeriod"/>
            </a:pPr>
            <a:r>
              <a:rPr lang="en-US" dirty="0"/>
              <a:t>Create a Secure Connection  Back to the Office</a:t>
            </a:r>
          </a:p>
          <a:p>
            <a:pPr marL="514350" lvl="0" indent="-514350">
              <a:buClr>
                <a:schemeClr val="accent3"/>
              </a:buClr>
              <a:buFont typeface="+mj-lt"/>
              <a:buAutoNum type="arabicPeriod"/>
            </a:pPr>
            <a:r>
              <a:rPr lang="en-US" dirty="0"/>
              <a:t>Scan and Secure Email and Establish Healthy Practice</a:t>
            </a:r>
          </a:p>
          <a:p>
            <a:pPr marL="514350" lvl="0" indent="-514350">
              <a:buClr>
                <a:schemeClr val="accent3"/>
              </a:buClr>
              <a:buFont typeface="+mj-lt"/>
              <a:buAutoNum type="arabicPeriod"/>
            </a:pPr>
            <a:r>
              <a:rPr lang="en-US" dirty="0"/>
              <a:t>Enable Web Filtering</a:t>
            </a:r>
          </a:p>
          <a:p>
            <a:pPr marL="514350" lvl="0" indent="-514350">
              <a:buClr>
                <a:schemeClr val="accent3"/>
              </a:buClr>
              <a:buFont typeface="+mj-lt"/>
              <a:buAutoNum type="arabicPeriod"/>
            </a:pPr>
            <a:r>
              <a:rPr lang="en-US" dirty="0"/>
              <a:t>Enable Use of Cloud Storage for Files and Data</a:t>
            </a:r>
          </a:p>
          <a:p>
            <a:pPr marL="514350" lvl="0" indent="-514350">
              <a:buClr>
                <a:schemeClr val="accent3"/>
              </a:buClr>
              <a:buFont typeface="+mj-lt"/>
              <a:buAutoNum type="arabicPeriod"/>
            </a:pPr>
            <a:r>
              <a:rPr lang="en-US" dirty="0"/>
              <a:t>Manage Use of Removable Storage and Other Peripherals</a:t>
            </a:r>
          </a:p>
          <a:p>
            <a:pPr marL="514350" lvl="0" indent="-514350">
              <a:buClr>
                <a:schemeClr val="accent3"/>
              </a:buClr>
              <a:buFont typeface="+mj-lt"/>
              <a:buAutoNum type="arabicPeriod"/>
            </a:pPr>
            <a:r>
              <a:rPr lang="en-US" dirty="0"/>
              <a:t>Control Mobile Devices</a:t>
            </a:r>
          </a:p>
          <a:p>
            <a:pPr marL="514350" lvl="0" indent="-514350">
              <a:buClr>
                <a:schemeClr val="accent3"/>
              </a:buClr>
              <a:buFont typeface="+mj-lt"/>
              <a:buAutoNum type="arabicPeriod"/>
            </a:pPr>
            <a:r>
              <a:rPr lang="en-US" dirty="0"/>
              <a:t>Make Sure People Have A Way to Report Security Issues</a:t>
            </a:r>
          </a:p>
          <a:p>
            <a:pPr marL="514350" lvl="0" indent="-514350">
              <a:buClr>
                <a:schemeClr val="accent3"/>
              </a:buClr>
              <a:buFont typeface="+mj-lt"/>
              <a:buAutoNum type="arabicPeriod"/>
            </a:pPr>
            <a:r>
              <a:rPr lang="en-US" dirty="0"/>
              <a:t>Make Sure You Know About “Shadow IT” Solutions</a:t>
            </a:r>
          </a:p>
          <a:p>
            <a:pPr marL="514350" indent="-514350">
              <a:buFont typeface="+mj-lt"/>
              <a:buAutoNum type="arabicPeriod"/>
            </a:pPr>
            <a:endParaRPr lang="en-US" dirty="0"/>
          </a:p>
        </p:txBody>
      </p:sp>
    </p:spTree>
    <p:extLst>
      <p:ext uri="{BB962C8B-B14F-4D97-AF65-F5344CB8AC3E}">
        <p14:creationId xmlns:p14="http://schemas.microsoft.com/office/powerpoint/2010/main" val="200745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01A8-8438-439B-B78E-98163D31F8A1}"/>
              </a:ext>
            </a:extLst>
          </p:cNvPr>
          <p:cNvSpPr>
            <a:spLocks noGrp="1"/>
          </p:cNvSpPr>
          <p:nvPr>
            <p:ph type="title"/>
          </p:nvPr>
        </p:nvSpPr>
        <p:spPr/>
        <p:txBody>
          <a:bodyPr/>
          <a:lstStyle/>
          <a:p>
            <a:r>
              <a:rPr lang="en-GB" dirty="0"/>
              <a:t>FREE Resources from Sophos</a:t>
            </a:r>
            <a:endParaRPr lang="en-US" dirty="0"/>
          </a:p>
        </p:txBody>
      </p:sp>
      <p:sp>
        <p:nvSpPr>
          <p:cNvPr id="3" name="Slide Number Placeholder 2">
            <a:extLst>
              <a:ext uri="{FF2B5EF4-FFF2-40B4-BE49-F238E27FC236}">
                <a16:creationId xmlns:a16="http://schemas.microsoft.com/office/drawing/2014/main" id="{66D2EF87-0433-434A-8102-61F01507DFF9}"/>
              </a:ext>
            </a:extLst>
          </p:cNvPr>
          <p:cNvSpPr>
            <a:spLocks noGrp="1"/>
          </p:cNvSpPr>
          <p:nvPr>
            <p:ph type="sldNum" sz="quarter" idx="12"/>
          </p:nvPr>
        </p:nvSpPr>
        <p:spPr/>
        <p:txBody>
          <a:bodyPr/>
          <a:lstStyle/>
          <a:p>
            <a:fld id="{602BDA9C-0978-EE47-B544-15FE77EDF278}" type="slidenum">
              <a:rPr lang="en-US" smtClean="0"/>
              <a:t>35</a:t>
            </a:fld>
            <a:endParaRPr lang="en-US"/>
          </a:p>
        </p:txBody>
      </p:sp>
      <p:sp>
        <p:nvSpPr>
          <p:cNvPr id="4" name="Rectangle 3">
            <a:extLst>
              <a:ext uri="{FF2B5EF4-FFF2-40B4-BE49-F238E27FC236}">
                <a16:creationId xmlns:a16="http://schemas.microsoft.com/office/drawing/2014/main" id="{BDDF7D1B-E903-4682-9FD7-3B7E835C6CF8}"/>
              </a:ext>
            </a:extLst>
          </p:cNvPr>
          <p:cNvSpPr/>
          <p:nvPr/>
        </p:nvSpPr>
        <p:spPr>
          <a:xfrm>
            <a:off x="599607" y="1558977"/>
            <a:ext cx="3762531" cy="440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accent3"/>
                </a:solidFill>
              </a:rPr>
              <a:t>SOPHOS HOME</a:t>
            </a:r>
            <a:br>
              <a:rPr lang="en-GB" sz="2800" dirty="0">
                <a:solidFill>
                  <a:schemeClr val="accent3"/>
                </a:solidFill>
              </a:rPr>
            </a:br>
            <a:br>
              <a:rPr lang="en-GB" sz="2800" dirty="0">
                <a:solidFill>
                  <a:schemeClr val="accent3"/>
                </a:solidFill>
              </a:rPr>
            </a:br>
            <a:endParaRPr lang="en-GB" sz="2400" dirty="0"/>
          </a:p>
          <a:p>
            <a:pPr marL="457200" indent="-457200">
              <a:buFont typeface="Arial" panose="020B0604020202020204" pitchFamily="34" charset="0"/>
              <a:buChar char="•"/>
            </a:pPr>
            <a:r>
              <a:rPr lang="en-GB" sz="2200" dirty="0"/>
              <a:t>Business grade protection for home users</a:t>
            </a:r>
          </a:p>
          <a:p>
            <a:pPr marL="457200" indent="-457200">
              <a:buFont typeface="Arial" panose="020B0604020202020204" pitchFamily="34" charset="0"/>
              <a:buChar char="•"/>
            </a:pPr>
            <a:r>
              <a:rPr lang="en-GB" sz="2200" dirty="0"/>
              <a:t>Web protection</a:t>
            </a:r>
          </a:p>
          <a:p>
            <a:pPr marL="457200" indent="-457200">
              <a:buFont typeface="Arial" panose="020B0604020202020204" pitchFamily="34" charset="0"/>
              <a:buChar char="•"/>
            </a:pPr>
            <a:r>
              <a:rPr lang="en-GB" sz="2200" dirty="0"/>
              <a:t>Remote management</a:t>
            </a:r>
          </a:p>
          <a:p>
            <a:pPr marL="457200" indent="-457200">
              <a:buFont typeface="Arial" panose="020B0604020202020204" pitchFamily="34" charset="0"/>
              <a:buChar char="•"/>
            </a:pPr>
            <a:r>
              <a:rPr lang="en-GB" sz="2200" dirty="0"/>
              <a:t>Up to three devices</a:t>
            </a:r>
            <a:endParaRPr lang="en-US" sz="2200" dirty="0"/>
          </a:p>
        </p:txBody>
      </p:sp>
      <p:sp>
        <p:nvSpPr>
          <p:cNvPr id="6" name="Rectangle 5">
            <a:extLst>
              <a:ext uri="{FF2B5EF4-FFF2-40B4-BE49-F238E27FC236}">
                <a16:creationId xmlns:a16="http://schemas.microsoft.com/office/drawing/2014/main" id="{DEDBC1A2-3E8A-4FF8-9F63-2A89FCDDA18A}"/>
              </a:ext>
            </a:extLst>
          </p:cNvPr>
          <p:cNvSpPr/>
          <p:nvPr/>
        </p:nvSpPr>
        <p:spPr>
          <a:xfrm>
            <a:off x="4214734" y="1558977"/>
            <a:ext cx="3762531" cy="440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accent3"/>
                </a:solidFill>
              </a:rPr>
              <a:t>INTERCEPT X FOR MOBILE</a:t>
            </a:r>
            <a:br>
              <a:rPr lang="en-GB" sz="2800" dirty="0">
                <a:solidFill>
                  <a:schemeClr val="accent3"/>
                </a:solidFill>
              </a:rPr>
            </a:br>
            <a:endParaRPr lang="en-GB" sz="3200" dirty="0">
              <a:solidFill>
                <a:schemeClr val="accent3"/>
              </a:solidFill>
            </a:endParaRPr>
          </a:p>
          <a:p>
            <a:pPr marL="342900" indent="-342900">
              <a:buFont typeface="Arial" panose="020B0604020202020204" pitchFamily="34" charset="0"/>
              <a:buChar char="•"/>
            </a:pPr>
            <a:r>
              <a:rPr lang="en-US" sz="2200">
                <a:solidFill>
                  <a:schemeClr val="bg1"/>
                </a:solidFill>
              </a:rPr>
              <a:t>Award-winning security for </a:t>
            </a:r>
            <a:r>
              <a:rPr lang="en-US" sz="2200" dirty="0">
                <a:solidFill>
                  <a:schemeClr val="bg1"/>
                </a:solidFill>
              </a:rPr>
              <a:t>security for Android, iOS and Chrome OS</a:t>
            </a:r>
          </a:p>
        </p:txBody>
      </p:sp>
      <p:sp>
        <p:nvSpPr>
          <p:cNvPr id="8" name="Rectangle 7">
            <a:extLst>
              <a:ext uri="{FF2B5EF4-FFF2-40B4-BE49-F238E27FC236}">
                <a16:creationId xmlns:a16="http://schemas.microsoft.com/office/drawing/2014/main" id="{448BFF9A-8C9D-4F19-ABF4-02F45F04D25B}"/>
              </a:ext>
            </a:extLst>
          </p:cNvPr>
          <p:cNvSpPr/>
          <p:nvPr/>
        </p:nvSpPr>
        <p:spPr>
          <a:xfrm>
            <a:off x="8217105" y="1558977"/>
            <a:ext cx="3762531" cy="440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accent3"/>
                </a:solidFill>
              </a:rPr>
              <a:t>ANTI-PHISHING TOOLKIT</a:t>
            </a:r>
            <a:br>
              <a:rPr lang="en-GB" sz="2800" dirty="0">
                <a:solidFill>
                  <a:schemeClr val="accent3"/>
                </a:solidFill>
              </a:rPr>
            </a:br>
            <a:br>
              <a:rPr lang="en-GB" sz="2800" dirty="0">
                <a:solidFill>
                  <a:schemeClr val="accent3"/>
                </a:solidFill>
              </a:rPr>
            </a:br>
            <a:endParaRPr lang="en-GB" sz="3200" dirty="0">
              <a:solidFill>
                <a:schemeClr val="accent3"/>
              </a:solidFill>
            </a:endParaRPr>
          </a:p>
          <a:p>
            <a:pPr marL="342900" indent="-342900">
              <a:buFont typeface="Arial" panose="020B0604020202020204" pitchFamily="34" charset="0"/>
              <a:buChar char="•"/>
            </a:pPr>
            <a:r>
              <a:rPr lang="en-US" sz="2200" dirty="0">
                <a:solidFill>
                  <a:schemeClr val="bg1"/>
                </a:solidFill>
              </a:rPr>
              <a:t>Resources to educate your users on how to spot and stop a phish</a:t>
            </a:r>
          </a:p>
          <a:p>
            <a:pPr marL="342900" indent="-342900">
              <a:buFont typeface="Arial" panose="020B0604020202020204" pitchFamily="34" charset="0"/>
              <a:buChar char="•"/>
            </a:pPr>
            <a:r>
              <a:rPr lang="en-US" sz="2200" dirty="0">
                <a:solidFill>
                  <a:schemeClr val="bg1"/>
                </a:solidFill>
              </a:rPr>
              <a:t>Includes PPT, video and more</a:t>
            </a:r>
          </a:p>
        </p:txBody>
      </p:sp>
      <p:sp>
        <p:nvSpPr>
          <p:cNvPr id="5" name="Rectangle 4">
            <a:extLst>
              <a:ext uri="{FF2B5EF4-FFF2-40B4-BE49-F238E27FC236}">
                <a16:creationId xmlns:a16="http://schemas.microsoft.com/office/drawing/2014/main" id="{FAC07998-9EBE-4AB6-AD0A-57F98D7EDA56}"/>
              </a:ext>
            </a:extLst>
          </p:cNvPr>
          <p:cNvSpPr/>
          <p:nvPr/>
        </p:nvSpPr>
        <p:spPr>
          <a:xfrm>
            <a:off x="8484433" y="5326505"/>
            <a:ext cx="3237681" cy="749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www.sophos.com/phishing</a:t>
            </a:r>
          </a:p>
        </p:txBody>
      </p:sp>
      <p:sp>
        <p:nvSpPr>
          <p:cNvPr id="9" name="Rectangle 8">
            <a:extLst>
              <a:ext uri="{FF2B5EF4-FFF2-40B4-BE49-F238E27FC236}">
                <a16:creationId xmlns:a16="http://schemas.microsoft.com/office/drawing/2014/main" id="{3384B4BF-CD59-4E27-84F8-F8C0CD51F7E0}"/>
              </a:ext>
            </a:extLst>
          </p:cNvPr>
          <p:cNvSpPr/>
          <p:nvPr/>
        </p:nvSpPr>
        <p:spPr>
          <a:xfrm>
            <a:off x="4521582" y="5326505"/>
            <a:ext cx="3237681" cy="749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Download from app stores</a:t>
            </a:r>
          </a:p>
        </p:txBody>
      </p:sp>
      <p:sp>
        <p:nvSpPr>
          <p:cNvPr id="10" name="Rectangle 9">
            <a:extLst>
              <a:ext uri="{FF2B5EF4-FFF2-40B4-BE49-F238E27FC236}">
                <a16:creationId xmlns:a16="http://schemas.microsoft.com/office/drawing/2014/main" id="{0416D73C-C667-485C-9657-CE56B96989BE}"/>
              </a:ext>
            </a:extLst>
          </p:cNvPr>
          <p:cNvSpPr/>
          <p:nvPr/>
        </p:nvSpPr>
        <p:spPr>
          <a:xfrm>
            <a:off x="614468" y="5326505"/>
            <a:ext cx="3237681" cy="749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home.Sophos.com</a:t>
            </a:r>
          </a:p>
        </p:txBody>
      </p:sp>
      <p:cxnSp>
        <p:nvCxnSpPr>
          <p:cNvPr id="12" name="Straight Connector 11">
            <a:extLst>
              <a:ext uri="{FF2B5EF4-FFF2-40B4-BE49-F238E27FC236}">
                <a16:creationId xmlns:a16="http://schemas.microsoft.com/office/drawing/2014/main" id="{01E45B29-4DFB-40DB-A1B0-7498BB01413B}"/>
              </a:ext>
            </a:extLst>
          </p:cNvPr>
          <p:cNvCxnSpPr/>
          <p:nvPr/>
        </p:nvCxnSpPr>
        <p:spPr>
          <a:xfrm>
            <a:off x="4214734" y="1558977"/>
            <a:ext cx="0" cy="4517036"/>
          </a:xfrm>
          <a:prstGeom prst="line">
            <a:avLst/>
          </a:prstGeom>
          <a:ln>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F1B8A5-BFE6-446F-9F00-E7C5D8C1B3B6}"/>
              </a:ext>
            </a:extLst>
          </p:cNvPr>
          <p:cNvCxnSpPr/>
          <p:nvPr/>
        </p:nvCxnSpPr>
        <p:spPr>
          <a:xfrm>
            <a:off x="8144655" y="1558977"/>
            <a:ext cx="0" cy="4517036"/>
          </a:xfrm>
          <a:prstGeom prst="line">
            <a:avLst/>
          </a:prstGeom>
          <a:ln>
            <a:solidFill>
              <a:schemeClr val="accent3"/>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561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37E6-7B54-4D38-9F7B-26E6BD1C6A7C}"/>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4216074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403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01A8-8438-439B-B78E-98163D31F8A1}"/>
              </a:ext>
            </a:extLst>
          </p:cNvPr>
          <p:cNvSpPr>
            <a:spLocks noGrp="1"/>
          </p:cNvSpPr>
          <p:nvPr>
            <p:ph type="title"/>
          </p:nvPr>
        </p:nvSpPr>
        <p:spPr/>
        <p:txBody>
          <a:bodyPr/>
          <a:lstStyle/>
          <a:p>
            <a:r>
              <a:rPr lang="en-GB" dirty="0"/>
              <a:t>Sophos Business Solutions</a:t>
            </a:r>
            <a:endParaRPr lang="en-US" dirty="0"/>
          </a:p>
        </p:txBody>
      </p:sp>
      <p:sp>
        <p:nvSpPr>
          <p:cNvPr id="3" name="Slide Number Placeholder 2">
            <a:extLst>
              <a:ext uri="{FF2B5EF4-FFF2-40B4-BE49-F238E27FC236}">
                <a16:creationId xmlns:a16="http://schemas.microsoft.com/office/drawing/2014/main" id="{66D2EF87-0433-434A-8102-61F01507DFF9}"/>
              </a:ext>
            </a:extLst>
          </p:cNvPr>
          <p:cNvSpPr>
            <a:spLocks noGrp="1"/>
          </p:cNvSpPr>
          <p:nvPr>
            <p:ph type="sldNum" sz="quarter" idx="12"/>
          </p:nvPr>
        </p:nvSpPr>
        <p:spPr/>
        <p:txBody>
          <a:bodyPr/>
          <a:lstStyle/>
          <a:p>
            <a:fld id="{602BDA9C-0978-EE47-B544-15FE77EDF278}" type="slidenum">
              <a:rPr lang="en-US" smtClean="0"/>
              <a:t>38</a:t>
            </a:fld>
            <a:endParaRPr lang="en-US"/>
          </a:p>
        </p:txBody>
      </p:sp>
      <p:sp>
        <p:nvSpPr>
          <p:cNvPr id="4" name="Content Placeholder 3">
            <a:extLst>
              <a:ext uri="{FF2B5EF4-FFF2-40B4-BE49-F238E27FC236}">
                <a16:creationId xmlns:a16="http://schemas.microsoft.com/office/drawing/2014/main" id="{B53A3C10-6685-4486-B79C-8467F32884E8}"/>
              </a:ext>
            </a:extLst>
          </p:cNvPr>
          <p:cNvSpPr>
            <a:spLocks noGrp="1"/>
          </p:cNvSpPr>
          <p:nvPr>
            <p:ph idx="1"/>
          </p:nvPr>
        </p:nvSpPr>
        <p:spPr/>
        <p:txBody>
          <a:bodyPr/>
          <a:lstStyle/>
          <a:p>
            <a:endParaRPr lang="en-GB" b="1" dirty="0"/>
          </a:p>
          <a:p>
            <a:endParaRPr lang="en-GB" b="1" dirty="0"/>
          </a:p>
          <a:p>
            <a:pPr marL="0" indent="0">
              <a:buNone/>
            </a:pPr>
            <a:endParaRPr lang="en-US" b="1" dirty="0"/>
          </a:p>
        </p:txBody>
      </p:sp>
      <p:graphicFrame>
        <p:nvGraphicFramePr>
          <p:cNvPr id="5" name="Table 4">
            <a:extLst>
              <a:ext uri="{FF2B5EF4-FFF2-40B4-BE49-F238E27FC236}">
                <a16:creationId xmlns:a16="http://schemas.microsoft.com/office/drawing/2014/main" id="{5001BA7F-C770-4307-8A43-6E1B3E64AC2D}"/>
              </a:ext>
            </a:extLst>
          </p:cNvPr>
          <p:cNvGraphicFramePr>
            <a:graphicFrameLocks noGrp="1"/>
          </p:cNvGraphicFramePr>
          <p:nvPr>
            <p:extLst>
              <p:ext uri="{D42A27DB-BD31-4B8C-83A1-F6EECF244321}">
                <p14:modId xmlns:p14="http://schemas.microsoft.com/office/powerpoint/2010/main" val="1473535782"/>
              </p:ext>
            </p:extLst>
          </p:nvPr>
        </p:nvGraphicFramePr>
        <p:xfrm>
          <a:off x="563667" y="1463040"/>
          <a:ext cx="11064666" cy="3931920"/>
        </p:xfrm>
        <a:graphic>
          <a:graphicData uri="http://schemas.openxmlformats.org/drawingml/2006/table">
            <a:tbl>
              <a:tblPr firstRow="1" bandRow="1">
                <a:tableStyleId>{5C22544A-7EE6-4342-B048-85BDC9FD1C3A}</a:tableStyleId>
              </a:tblPr>
              <a:tblGrid>
                <a:gridCol w="1844111">
                  <a:extLst>
                    <a:ext uri="{9D8B030D-6E8A-4147-A177-3AD203B41FA5}">
                      <a16:colId xmlns:a16="http://schemas.microsoft.com/office/drawing/2014/main" val="1858514549"/>
                    </a:ext>
                  </a:extLst>
                </a:gridCol>
                <a:gridCol w="1844111">
                  <a:extLst>
                    <a:ext uri="{9D8B030D-6E8A-4147-A177-3AD203B41FA5}">
                      <a16:colId xmlns:a16="http://schemas.microsoft.com/office/drawing/2014/main" val="291519112"/>
                    </a:ext>
                  </a:extLst>
                </a:gridCol>
                <a:gridCol w="1844111">
                  <a:extLst>
                    <a:ext uri="{9D8B030D-6E8A-4147-A177-3AD203B41FA5}">
                      <a16:colId xmlns:a16="http://schemas.microsoft.com/office/drawing/2014/main" val="803637545"/>
                    </a:ext>
                  </a:extLst>
                </a:gridCol>
                <a:gridCol w="1844111">
                  <a:extLst>
                    <a:ext uri="{9D8B030D-6E8A-4147-A177-3AD203B41FA5}">
                      <a16:colId xmlns:a16="http://schemas.microsoft.com/office/drawing/2014/main" val="3042660847"/>
                    </a:ext>
                  </a:extLst>
                </a:gridCol>
                <a:gridCol w="1844111">
                  <a:extLst>
                    <a:ext uri="{9D8B030D-6E8A-4147-A177-3AD203B41FA5}">
                      <a16:colId xmlns:a16="http://schemas.microsoft.com/office/drawing/2014/main" val="2808485049"/>
                    </a:ext>
                  </a:extLst>
                </a:gridCol>
                <a:gridCol w="1844111">
                  <a:extLst>
                    <a:ext uri="{9D8B030D-6E8A-4147-A177-3AD203B41FA5}">
                      <a16:colId xmlns:a16="http://schemas.microsoft.com/office/drawing/2014/main" val="993645982"/>
                    </a:ext>
                  </a:extLst>
                </a:gridCol>
              </a:tblGrid>
              <a:tr h="1310640">
                <a:tc>
                  <a:txBody>
                    <a:bodyPr/>
                    <a:lstStyle/>
                    <a:p>
                      <a:pPr algn="ctr"/>
                      <a:r>
                        <a:rPr lang="en-GB" sz="2000" dirty="0">
                          <a:solidFill>
                            <a:schemeClr val="bg1"/>
                          </a:solidFill>
                        </a:rPr>
                        <a:t>Protect devices</a:t>
                      </a:r>
                      <a:endParaRPr lang="en-US" sz="2000" dirty="0">
                        <a:solidFill>
                          <a:schemeClr val="bg1"/>
                        </a:solidFill>
                      </a:endParaRPr>
                    </a:p>
                  </a:txBody>
                  <a:tcPr marL="137160" marR="137160" marT="137160" marB="137160">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bg1"/>
                          </a:solidFill>
                        </a:rPr>
                        <a:t>Encrypt devices</a:t>
                      </a:r>
                      <a:endParaRPr lang="en-US" sz="2000" dirty="0">
                        <a:solidFill>
                          <a:schemeClr val="bg1"/>
                        </a:solidFill>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bg1"/>
                          </a:solidFill>
                        </a:rPr>
                        <a:t>Secure connection to back office</a:t>
                      </a:r>
                      <a:endParaRPr lang="en-US" sz="2000" dirty="0">
                        <a:solidFill>
                          <a:schemeClr val="bg1"/>
                        </a:solidFill>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bg1"/>
                          </a:solidFill>
                        </a:rPr>
                        <a:t>Scan and secure email</a:t>
                      </a:r>
                      <a:endParaRPr lang="en-US" sz="2000" dirty="0">
                        <a:solidFill>
                          <a:schemeClr val="bg1"/>
                        </a:solidFill>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bg1"/>
                          </a:solidFill>
                        </a:rPr>
                        <a:t>Web filtering</a:t>
                      </a:r>
                      <a:endParaRPr lang="en-US" sz="2000" dirty="0">
                        <a:solidFill>
                          <a:schemeClr val="bg1"/>
                        </a:solidFill>
                      </a:endParaRPr>
                    </a:p>
                  </a:txBody>
                  <a:tcPr marL="137160" marR="137160" marT="137160" marB="1371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bg1"/>
                          </a:solidFill>
                        </a:rPr>
                        <a:t>Control of mobile devices</a:t>
                      </a:r>
                      <a:endParaRPr lang="en-US" sz="2000" dirty="0">
                        <a:solidFill>
                          <a:schemeClr val="bg1"/>
                        </a:solidFill>
                      </a:endParaRPr>
                    </a:p>
                  </a:txBody>
                  <a:tcPr marL="137160" marR="137160" marT="137160" marB="137160">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1767912"/>
                  </a:ext>
                </a:extLst>
              </a:tr>
              <a:tr h="1310640">
                <a:tc>
                  <a:txBody>
                    <a:bodyPr/>
                    <a:lstStyle/>
                    <a:p>
                      <a:pPr algn="ctr"/>
                      <a:endParaRPr lang="en-US" sz="3200" dirty="0">
                        <a:solidFill>
                          <a:schemeClr val="accent4"/>
                        </a:solidFill>
                      </a:endParaRP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472539"/>
                  </a:ext>
                </a:extLst>
              </a:tr>
              <a:tr h="1310640">
                <a:tc>
                  <a:txBody>
                    <a:bodyPr/>
                    <a:lstStyle/>
                    <a:p>
                      <a:pPr algn="ctr"/>
                      <a:endParaRPr lang="en-US" sz="3200" dirty="0">
                        <a:solidFill>
                          <a:schemeClr val="bg1"/>
                        </a:solidFill>
                      </a:endParaRPr>
                    </a:p>
                  </a:txBody>
                  <a:tcPr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b="1" dirty="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200" dirty="0">
                        <a:solidFill>
                          <a:schemeClr val="bg1"/>
                        </a:solidFill>
                      </a:endParaRP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311015"/>
                  </a:ext>
                </a:extLst>
              </a:tr>
            </a:tbl>
          </a:graphicData>
        </a:graphic>
      </p:graphicFrame>
      <p:grpSp>
        <p:nvGrpSpPr>
          <p:cNvPr id="8" name="Group 7">
            <a:extLst>
              <a:ext uri="{FF2B5EF4-FFF2-40B4-BE49-F238E27FC236}">
                <a16:creationId xmlns:a16="http://schemas.microsoft.com/office/drawing/2014/main" id="{ACF72E50-7532-4800-BA38-2E34814364EC}"/>
              </a:ext>
            </a:extLst>
          </p:cNvPr>
          <p:cNvGrpSpPr/>
          <p:nvPr/>
        </p:nvGrpSpPr>
        <p:grpSpPr>
          <a:xfrm>
            <a:off x="684949" y="2901570"/>
            <a:ext cx="1549916" cy="1044876"/>
            <a:chOff x="416260" y="1420481"/>
            <a:chExt cx="1549916" cy="1044876"/>
          </a:xfrm>
        </p:grpSpPr>
        <p:pic>
          <p:nvPicPr>
            <p:cNvPr id="6" name="Picture 5">
              <a:extLst>
                <a:ext uri="{FF2B5EF4-FFF2-40B4-BE49-F238E27FC236}">
                  <a16:creationId xmlns:a16="http://schemas.microsoft.com/office/drawing/2014/main" id="{F0AC99B2-631F-4755-B362-BB0D7E7FF8AB}"/>
                </a:ext>
              </a:extLst>
            </p:cNvPr>
            <p:cNvPicPr>
              <a:picLocks noChangeAspect="1"/>
            </p:cNvPicPr>
            <p:nvPr/>
          </p:nvPicPr>
          <p:blipFill>
            <a:blip r:embed="rId3"/>
            <a:stretch>
              <a:fillRect/>
            </a:stretch>
          </p:blipFill>
          <p:spPr>
            <a:xfrm>
              <a:off x="831808" y="1420481"/>
              <a:ext cx="718820" cy="718820"/>
            </a:xfrm>
            <a:prstGeom prst="rect">
              <a:avLst/>
            </a:prstGeom>
            <a:noFill/>
          </p:spPr>
        </p:pic>
        <p:sp>
          <p:nvSpPr>
            <p:cNvPr id="7" name="TextBox 6">
              <a:extLst>
                <a:ext uri="{FF2B5EF4-FFF2-40B4-BE49-F238E27FC236}">
                  <a16:creationId xmlns:a16="http://schemas.microsoft.com/office/drawing/2014/main" id="{9E8E8A44-53C8-4712-83DD-7BCC1DD3E053}"/>
                </a:ext>
              </a:extLst>
            </p:cNvPr>
            <p:cNvSpPr txBox="1"/>
            <p:nvPr/>
          </p:nvSpPr>
          <p:spPr>
            <a:xfrm>
              <a:off x="416260" y="2190987"/>
              <a:ext cx="1549916" cy="274370"/>
            </a:xfrm>
            <a:prstGeom prst="rect">
              <a:avLst/>
            </a:prstGeom>
            <a:noFill/>
          </p:spPr>
          <p:txBody>
            <a:bodyPr wrap="square" rtlCol="0">
              <a:spAutoFit/>
            </a:bodyPr>
            <a:lstStyle/>
            <a:p>
              <a:pPr algn="ctr">
                <a:lnSpc>
                  <a:spcPts val="1400"/>
                </a:lnSpc>
              </a:pPr>
              <a:r>
                <a:rPr lang="en-US" sz="1400" dirty="0">
                  <a:solidFill>
                    <a:schemeClr val="bg1"/>
                  </a:solidFill>
                </a:rPr>
                <a:t>Intercept X</a:t>
              </a:r>
            </a:p>
          </p:txBody>
        </p:sp>
      </p:grpSp>
      <p:grpSp>
        <p:nvGrpSpPr>
          <p:cNvPr id="9" name="Group 8">
            <a:extLst>
              <a:ext uri="{FF2B5EF4-FFF2-40B4-BE49-F238E27FC236}">
                <a16:creationId xmlns:a16="http://schemas.microsoft.com/office/drawing/2014/main" id="{72E17418-067D-4EC1-AA8B-65729C8E7558}"/>
              </a:ext>
            </a:extLst>
          </p:cNvPr>
          <p:cNvGrpSpPr/>
          <p:nvPr/>
        </p:nvGrpSpPr>
        <p:grpSpPr>
          <a:xfrm>
            <a:off x="687534" y="4269474"/>
            <a:ext cx="1543520" cy="1049042"/>
            <a:chOff x="9978983" y="3024146"/>
            <a:chExt cx="1543520" cy="1049042"/>
          </a:xfrm>
        </p:grpSpPr>
        <p:sp>
          <p:nvSpPr>
            <p:cNvPr id="10" name="TextBox 9">
              <a:extLst>
                <a:ext uri="{FF2B5EF4-FFF2-40B4-BE49-F238E27FC236}">
                  <a16:creationId xmlns:a16="http://schemas.microsoft.com/office/drawing/2014/main" id="{C488B80E-451C-47F3-956E-146A05FEA4CF}"/>
                </a:ext>
              </a:extLst>
            </p:cNvPr>
            <p:cNvSpPr txBox="1"/>
            <p:nvPr/>
          </p:nvSpPr>
          <p:spPr>
            <a:xfrm>
              <a:off x="9978983" y="3798818"/>
              <a:ext cx="1543520" cy="274370"/>
            </a:xfrm>
            <a:prstGeom prst="rect">
              <a:avLst/>
            </a:prstGeom>
            <a:noFill/>
          </p:spPr>
          <p:txBody>
            <a:bodyPr wrap="square" rtlCol="0">
              <a:spAutoFit/>
            </a:bodyPr>
            <a:lstStyle/>
            <a:p>
              <a:pPr algn="ctr">
                <a:lnSpc>
                  <a:spcPts val="1400"/>
                </a:lnSpc>
              </a:pPr>
              <a:r>
                <a:rPr lang="en-US" sz="1400" dirty="0">
                  <a:solidFill>
                    <a:schemeClr val="bg1"/>
                  </a:solidFill>
                </a:rPr>
                <a:t>Sophos Home</a:t>
              </a:r>
            </a:p>
          </p:txBody>
        </p:sp>
        <p:pic>
          <p:nvPicPr>
            <p:cNvPr id="11" name="Picture 10">
              <a:extLst>
                <a:ext uri="{FF2B5EF4-FFF2-40B4-BE49-F238E27FC236}">
                  <a16:creationId xmlns:a16="http://schemas.microsoft.com/office/drawing/2014/main" id="{10A474A0-295D-4EAE-A85A-B77120696BFC}"/>
                </a:ext>
              </a:extLst>
            </p:cNvPr>
            <p:cNvPicPr>
              <a:picLocks noChangeAspect="1"/>
            </p:cNvPicPr>
            <p:nvPr/>
          </p:nvPicPr>
          <p:blipFill>
            <a:blip r:embed="rId4"/>
            <a:stretch>
              <a:fillRect/>
            </a:stretch>
          </p:blipFill>
          <p:spPr>
            <a:xfrm>
              <a:off x="10388891" y="3024146"/>
              <a:ext cx="718820" cy="731520"/>
            </a:xfrm>
            <a:prstGeom prst="rect">
              <a:avLst/>
            </a:prstGeom>
          </p:spPr>
        </p:pic>
      </p:grpSp>
      <p:grpSp>
        <p:nvGrpSpPr>
          <p:cNvPr id="14" name="Group 13">
            <a:extLst>
              <a:ext uri="{FF2B5EF4-FFF2-40B4-BE49-F238E27FC236}">
                <a16:creationId xmlns:a16="http://schemas.microsoft.com/office/drawing/2014/main" id="{AF335639-87C8-4207-B79C-DBB31AEAC7D9}"/>
              </a:ext>
            </a:extLst>
          </p:cNvPr>
          <p:cNvGrpSpPr/>
          <p:nvPr/>
        </p:nvGrpSpPr>
        <p:grpSpPr>
          <a:xfrm>
            <a:off x="2431629" y="2916155"/>
            <a:ext cx="1803907" cy="1043781"/>
            <a:chOff x="3522170" y="5164707"/>
            <a:chExt cx="1803907" cy="1043781"/>
          </a:xfrm>
        </p:grpSpPr>
        <p:pic>
          <p:nvPicPr>
            <p:cNvPr id="12" name="Picture 11">
              <a:extLst>
                <a:ext uri="{FF2B5EF4-FFF2-40B4-BE49-F238E27FC236}">
                  <a16:creationId xmlns:a16="http://schemas.microsoft.com/office/drawing/2014/main" id="{3A8F62B2-BE8D-4BFB-BE34-4B6CBD2236CA}"/>
                </a:ext>
              </a:extLst>
            </p:cNvPr>
            <p:cNvPicPr>
              <a:picLocks noChangeAspect="1"/>
            </p:cNvPicPr>
            <p:nvPr/>
          </p:nvPicPr>
          <p:blipFill>
            <a:blip r:embed="rId5"/>
            <a:stretch>
              <a:fillRect/>
            </a:stretch>
          </p:blipFill>
          <p:spPr>
            <a:xfrm>
              <a:off x="4066831" y="5164707"/>
              <a:ext cx="718820" cy="718820"/>
            </a:xfrm>
            <a:prstGeom prst="rect">
              <a:avLst/>
            </a:prstGeom>
          </p:spPr>
        </p:pic>
        <p:sp>
          <p:nvSpPr>
            <p:cNvPr id="13" name="TextBox 12">
              <a:extLst>
                <a:ext uri="{FF2B5EF4-FFF2-40B4-BE49-F238E27FC236}">
                  <a16:creationId xmlns:a16="http://schemas.microsoft.com/office/drawing/2014/main" id="{F18E2B78-4BEC-40CC-843F-1944E558CA2E}"/>
                </a:ext>
              </a:extLst>
            </p:cNvPr>
            <p:cNvSpPr txBox="1"/>
            <p:nvPr/>
          </p:nvSpPr>
          <p:spPr>
            <a:xfrm>
              <a:off x="3522170" y="5934118"/>
              <a:ext cx="1803907" cy="274370"/>
            </a:xfrm>
            <a:prstGeom prst="rect">
              <a:avLst/>
            </a:prstGeom>
            <a:noFill/>
          </p:spPr>
          <p:txBody>
            <a:bodyPr wrap="square" rtlCol="0">
              <a:noAutofit/>
            </a:bodyPr>
            <a:lstStyle/>
            <a:p>
              <a:pPr algn="ctr">
                <a:lnSpc>
                  <a:spcPts val="1400"/>
                </a:lnSpc>
              </a:pPr>
              <a:r>
                <a:rPr lang="en-US" sz="1400" dirty="0">
                  <a:solidFill>
                    <a:schemeClr val="bg1"/>
                  </a:solidFill>
                </a:rPr>
                <a:t>Sophos Device Encryption</a:t>
              </a:r>
            </a:p>
          </p:txBody>
        </p:sp>
      </p:grpSp>
      <p:grpSp>
        <p:nvGrpSpPr>
          <p:cNvPr id="15" name="Group 14">
            <a:extLst>
              <a:ext uri="{FF2B5EF4-FFF2-40B4-BE49-F238E27FC236}">
                <a16:creationId xmlns:a16="http://schemas.microsoft.com/office/drawing/2014/main" id="{6499DF7D-53E0-4C06-B089-CD7561619E96}"/>
              </a:ext>
            </a:extLst>
          </p:cNvPr>
          <p:cNvGrpSpPr/>
          <p:nvPr/>
        </p:nvGrpSpPr>
        <p:grpSpPr>
          <a:xfrm>
            <a:off x="4415617" y="2923808"/>
            <a:ext cx="1549916" cy="1042653"/>
            <a:chOff x="2590529" y="1422704"/>
            <a:chExt cx="1549916" cy="1042653"/>
          </a:xfrm>
        </p:grpSpPr>
        <p:pic>
          <p:nvPicPr>
            <p:cNvPr id="16" name="Picture 15">
              <a:extLst>
                <a:ext uri="{FF2B5EF4-FFF2-40B4-BE49-F238E27FC236}">
                  <a16:creationId xmlns:a16="http://schemas.microsoft.com/office/drawing/2014/main" id="{23F723B3-8255-49BD-920F-8BCE50B5BEB9}"/>
                </a:ext>
              </a:extLst>
            </p:cNvPr>
            <p:cNvPicPr>
              <a:picLocks noChangeAspect="1"/>
            </p:cNvPicPr>
            <p:nvPr/>
          </p:nvPicPr>
          <p:blipFill>
            <a:blip r:embed="rId6"/>
            <a:stretch>
              <a:fillRect/>
            </a:stretch>
          </p:blipFill>
          <p:spPr>
            <a:xfrm>
              <a:off x="3006077" y="1422704"/>
              <a:ext cx="718820" cy="718820"/>
            </a:xfrm>
            <a:prstGeom prst="rect">
              <a:avLst/>
            </a:prstGeom>
          </p:spPr>
        </p:pic>
        <p:sp>
          <p:nvSpPr>
            <p:cNvPr id="17" name="TextBox 16">
              <a:extLst>
                <a:ext uri="{FF2B5EF4-FFF2-40B4-BE49-F238E27FC236}">
                  <a16:creationId xmlns:a16="http://schemas.microsoft.com/office/drawing/2014/main" id="{653B1537-FEA0-4E62-818D-E570CCE92AB9}"/>
                </a:ext>
              </a:extLst>
            </p:cNvPr>
            <p:cNvSpPr txBox="1"/>
            <p:nvPr/>
          </p:nvSpPr>
          <p:spPr>
            <a:xfrm>
              <a:off x="2590529" y="2190987"/>
              <a:ext cx="1549916" cy="274370"/>
            </a:xfrm>
            <a:prstGeom prst="rect">
              <a:avLst/>
            </a:prstGeom>
            <a:noFill/>
          </p:spPr>
          <p:txBody>
            <a:bodyPr wrap="square" rtlCol="0">
              <a:spAutoFit/>
            </a:bodyPr>
            <a:lstStyle/>
            <a:p>
              <a:pPr algn="ctr">
                <a:lnSpc>
                  <a:spcPts val="1400"/>
                </a:lnSpc>
              </a:pPr>
              <a:r>
                <a:rPr lang="en-US" sz="1400" dirty="0">
                  <a:solidFill>
                    <a:schemeClr val="bg1"/>
                  </a:solidFill>
                </a:rPr>
                <a:t>XG Firewall</a:t>
              </a:r>
            </a:p>
          </p:txBody>
        </p:sp>
      </p:grpSp>
      <p:grpSp>
        <p:nvGrpSpPr>
          <p:cNvPr id="18" name="Group 17">
            <a:extLst>
              <a:ext uri="{FF2B5EF4-FFF2-40B4-BE49-F238E27FC236}">
                <a16:creationId xmlns:a16="http://schemas.microsoft.com/office/drawing/2014/main" id="{459638A1-3D9C-4C31-8B52-396A4FDFE177}"/>
              </a:ext>
            </a:extLst>
          </p:cNvPr>
          <p:cNvGrpSpPr/>
          <p:nvPr/>
        </p:nvGrpSpPr>
        <p:grpSpPr>
          <a:xfrm>
            <a:off x="6246895" y="2923808"/>
            <a:ext cx="1549916" cy="1052410"/>
            <a:chOff x="5863267" y="2671086"/>
            <a:chExt cx="1549916" cy="1052410"/>
          </a:xfrm>
        </p:grpSpPr>
        <p:pic>
          <p:nvPicPr>
            <p:cNvPr id="19" name="Picture 18">
              <a:extLst>
                <a:ext uri="{FF2B5EF4-FFF2-40B4-BE49-F238E27FC236}">
                  <a16:creationId xmlns:a16="http://schemas.microsoft.com/office/drawing/2014/main" id="{5AE3274F-B7E7-4BB0-868D-483A05B401F3}"/>
                </a:ext>
              </a:extLst>
            </p:cNvPr>
            <p:cNvPicPr>
              <a:picLocks noChangeAspect="1"/>
            </p:cNvPicPr>
            <p:nvPr/>
          </p:nvPicPr>
          <p:blipFill>
            <a:blip r:embed="rId7"/>
            <a:stretch>
              <a:fillRect/>
            </a:stretch>
          </p:blipFill>
          <p:spPr>
            <a:xfrm>
              <a:off x="6256545" y="2671086"/>
              <a:ext cx="718820" cy="718820"/>
            </a:xfrm>
            <a:prstGeom prst="rect">
              <a:avLst/>
            </a:prstGeom>
          </p:spPr>
        </p:pic>
        <p:sp>
          <p:nvSpPr>
            <p:cNvPr id="20" name="TextBox 19">
              <a:extLst>
                <a:ext uri="{FF2B5EF4-FFF2-40B4-BE49-F238E27FC236}">
                  <a16:creationId xmlns:a16="http://schemas.microsoft.com/office/drawing/2014/main" id="{15B395F6-FC3F-4E0C-971C-5C564B0382E5}"/>
                </a:ext>
              </a:extLst>
            </p:cNvPr>
            <p:cNvSpPr txBox="1"/>
            <p:nvPr/>
          </p:nvSpPr>
          <p:spPr>
            <a:xfrm>
              <a:off x="5863267" y="3449126"/>
              <a:ext cx="1549916" cy="274370"/>
            </a:xfrm>
            <a:prstGeom prst="rect">
              <a:avLst/>
            </a:prstGeom>
            <a:noFill/>
          </p:spPr>
          <p:txBody>
            <a:bodyPr wrap="square" rtlCol="0">
              <a:spAutoFit/>
            </a:bodyPr>
            <a:lstStyle/>
            <a:p>
              <a:pPr algn="ctr">
                <a:lnSpc>
                  <a:spcPts val="1400"/>
                </a:lnSpc>
              </a:pPr>
              <a:r>
                <a:rPr lang="en-US" sz="1400" dirty="0">
                  <a:solidFill>
                    <a:schemeClr val="bg1"/>
                  </a:solidFill>
                </a:rPr>
                <a:t>Sophos Email</a:t>
              </a:r>
            </a:p>
          </p:txBody>
        </p:sp>
      </p:grpSp>
      <p:grpSp>
        <p:nvGrpSpPr>
          <p:cNvPr id="21" name="Group 20">
            <a:extLst>
              <a:ext uri="{FF2B5EF4-FFF2-40B4-BE49-F238E27FC236}">
                <a16:creationId xmlns:a16="http://schemas.microsoft.com/office/drawing/2014/main" id="{24AA9827-A51F-4E5C-98C4-54E96BA58935}"/>
              </a:ext>
            </a:extLst>
          </p:cNvPr>
          <p:cNvGrpSpPr/>
          <p:nvPr/>
        </p:nvGrpSpPr>
        <p:grpSpPr>
          <a:xfrm>
            <a:off x="6250849" y="4207735"/>
            <a:ext cx="1545680" cy="1048018"/>
            <a:chOff x="5843115" y="3910718"/>
            <a:chExt cx="1545680" cy="1048018"/>
          </a:xfrm>
        </p:grpSpPr>
        <p:pic>
          <p:nvPicPr>
            <p:cNvPr id="22" name="Picture 21">
              <a:extLst>
                <a:ext uri="{FF2B5EF4-FFF2-40B4-BE49-F238E27FC236}">
                  <a16:creationId xmlns:a16="http://schemas.microsoft.com/office/drawing/2014/main" id="{7A35E457-EAA4-4BE6-B630-FC3617CFF4AB}"/>
                </a:ext>
              </a:extLst>
            </p:cNvPr>
            <p:cNvPicPr>
              <a:picLocks noChangeAspect="1"/>
            </p:cNvPicPr>
            <p:nvPr/>
          </p:nvPicPr>
          <p:blipFill>
            <a:blip r:embed="rId8"/>
            <a:stretch>
              <a:fillRect/>
            </a:stretch>
          </p:blipFill>
          <p:spPr>
            <a:xfrm>
              <a:off x="6248378" y="3910718"/>
              <a:ext cx="718820" cy="718820"/>
            </a:xfrm>
            <a:prstGeom prst="rect">
              <a:avLst/>
            </a:prstGeom>
          </p:spPr>
        </p:pic>
        <p:sp>
          <p:nvSpPr>
            <p:cNvPr id="23" name="TextBox 22">
              <a:extLst>
                <a:ext uri="{FF2B5EF4-FFF2-40B4-BE49-F238E27FC236}">
                  <a16:creationId xmlns:a16="http://schemas.microsoft.com/office/drawing/2014/main" id="{6FC921AA-F8D0-4BF8-B705-368B600EEBDC}"/>
                </a:ext>
              </a:extLst>
            </p:cNvPr>
            <p:cNvSpPr txBox="1"/>
            <p:nvPr/>
          </p:nvSpPr>
          <p:spPr>
            <a:xfrm>
              <a:off x="5843115" y="4684366"/>
              <a:ext cx="1545680" cy="274370"/>
            </a:xfrm>
            <a:prstGeom prst="rect">
              <a:avLst/>
            </a:prstGeom>
            <a:noFill/>
          </p:spPr>
          <p:txBody>
            <a:bodyPr wrap="square" rtlCol="0">
              <a:spAutoFit/>
            </a:bodyPr>
            <a:lstStyle/>
            <a:p>
              <a:pPr algn="ctr">
                <a:lnSpc>
                  <a:spcPts val="1400"/>
                </a:lnSpc>
              </a:pPr>
              <a:r>
                <a:rPr lang="en-US" sz="1400" dirty="0">
                  <a:solidFill>
                    <a:schemeClr val="bg1"/>
                  </a:solidFill>
                </a:rPr>
                <a:t>Phish Threat</a:t>
              </a:r>
            </a:p>
          </p:txBody>
        </p:sp>
      </p:grpSp>
      <p:grpSp>
        <p:nvGrpSpPr>
          <p:cNvPr id="30" name="Group 29">
            <a:extLst>
              <a:ext uri="{FF2B5EF4-FFF2-40B4-BE49-F238E27FC236}">
                <a16:creationId xmlns:a16="http://schemas.microsoft.com/office/drawing/2014/main" id="{7BA5FB2A-ECCF-44C2-B755-974F021DBD61}"/>
              </a:ext>
            </a:extLst>
          </p:cNvPr>
          <p:cNvGrpSpPr/>
          <p:nvPr/>
        </p:nvGrpSpPr>
        <p:grpSpPr>
          <a:xfrm>
            <a:off x="8097435" y="2942523"/>
            <a:ext cx="1549916" cy="1044876"/>
            <a:chOff x="416260" y="1420481"/>
            <a:chExt cx="1549916" cy="1044876"/>
          </a:xfrm>
        </p:grpSpPr>
        <p:pic>
          <p:nvPicPr>
            <p:cNvPr id="31" name="Picture 30">
              <a:extLst>
                <a:ext uri="{FF2B5EF4-FFF2-40B4-BE49-F238E27FC236}">
                  <a16:creationId xmlns:a16="http://schemas.microsoft.com/office/drawing/2014/main" id="{47548CD2-1889-4461-87FB-034329B794C5}"/>
                </a:ext>
              </a:extLst>
            </p:cNvPr>
            <p:cNvPicPr>
              <a:picLocks noChangeAspect="1"/>
            </p:cNvPicPr>
            <p:nvPr/>
          </p:nvPicPr>
          <p:blipFill>
            <a:blip r:embed="rId3"/>
            <a:stretch>
              <a:fillRect/>
            </a:stretch>
          </p:blipFill>
          <p:spPr>
            <a:xfrm>
              <a:off x="831808" y="1420481"/>
              <a:ext cx="718820" cy="718820"/>
            </a:xfrm>
            <a:prstGeom prst="rect">
              <a:avLst/>
            </a:prstGeom>
            <a:noFill/>
          </p:spPr>
        </p:pic>
        <p:sp>
          <p:nvSpPr>
            <p:cNvPr id="32" name="TextBox 31">
              <a:extLst>
                <a:ext uri="{FF2B5EF4-FFF2-40B4-BE49-F238E27FC236}">
                  <a16:creationId xmlns:a16="http://schemas.microsoft.com/office/drawing/2014/main" id="{27498E96-7BE8-40F9-860A-D2FAC304F0CB}"/>
                </a:ext>
              </a:extLst>
            </p:cNvPr>
            <p:cNvSpPr txBox="1"/>
            <p:nvPr/>
          </p:nvSpPr>
          <p:spPr>
            <a:xfrm>
              <a:off x="416260" y="2190987"/>
              <a:ext cx="1549916" cy="274370"/>
            </a:xfrm>
            <a:prstGeom prst="rect">
              <a:avLst/>
            </a:prstGeom>
            <a:noFill/>
          </p:spPr>
          <p:txBody>
            <a:bodyPr wrap="square" rtlCol="0">
              <a:spAutoFit/>
            </a:bodyPr>
            <a:lstStyle/>
            <a:p>
              <a:pPr algn="ctr">
                <a:lnSpc>
                  <a:spcPts val="1400"/>
                </a:lnSpc>
              </a:pPr>
              <a:r>
                <a:rPr lang="en-US" sz="1400" dirty="0">
                  <a:solidFill>
                    <a:schemeClr val="bg1"/>
                  </a:solidFill>
                </a:rPr>
                <a:t>Intercept X</a:t>
              </a:r>
            </a:p>
          </p:txBody>
        </p:sp>
      </p:grpSp>
      <p:grpSp>
        <p:nvGrpSpPr>
          <p:cNvPr id="36" name="Group 35">
            <a:extLst>
              <a:ext uri="{FF2B5EF4-FFF2-40B4-BE49-F238E27FC236}">
                <a16:creationId xmlns:a16="http://schemas.microsoft.com/office/drawing/2014/main" id="{9E8B1E38-B4CE-492C-B16D-76517DA650EC}"/>
              </a:ext>
            </a:extLst>
          </p:cNvPr>
          <p:cNvGrpSpPr/>
          <p:nvPr/>
        </p:nvGrpSpPr>
        <p:grpSpPr>
          <a:xfrm>
            <a:off x="9926400" y="2923808"/>
            <a:ext cx="1545680" cy="1051401"/>
            <a:chOff x="1513415" y="3910718"/>
            <a:chExt cx="1545680" cy="1051401"/>
          </a:xfrm>
        </p:grpSpPr>
        <p:pic>
          <p:nvPicPr>
            <p:cNvPr id="37" name="Picture 36">
              <a:extLst>
                <a:ext uri="{FF2B5EF4-FFF2-40B4-BE49-F238E27FC236}">
                  <a16:creationId xmlns:a16="http://schemas.microsoft.com/office/drawing/2014/main" id="{42B70BD1-B97E-4BB0-8EA9-FA5FE27D1F8B}"/>
                </a:ext>
              </a:extLst>
            </p:cNvPr>
            <p:cNvPicPr>
              <a:picLocks noChangeAspect="1"/>
            </p:cNvPicPr>
            <p:nvPr/>
          </p:nvPicPr>
          <p:blipFill>
            <a:blip r:embed="rId9"/>
            <a:stretch>
              <a:fillRect/>
            </a:stretch>
          </p:blipFill>
          <p:spPr>
            <a:xfrm>
              <a:off x="1921937" y="3910718"/>
              <a:ext cx="718820" cy="718820"/>
            </a:xfrm>
            <a:prstGeom prst="rect">
              <a:avLst/>
            </a:prstGeom>
          </p:spPr>
        </p:pic>
        <p:sp>
          <p:nvSpPr>
            <p:cNvPr id="38" name="TextBox 37">
              <a:extLst>
                <a:ext uri="{FF2B5EF4-FFF2-40B4-BE49-F238E27FC236}">
                  <a16:creationId xmlns:a16="http://schemas.microsoft.com/office/drawing/2014/main" id="{7AF15E1C-9CFB-49C8-98D2-2F1BE9316656}"/>
                </a:ext>
              </a:extLst>
            </p:cNvPr>
            <p:cNvSpPr txBox="1"/>
            <p:nvPr/>
          </p:nvSpPr>
          <p:spPr>
            <a:xfrm>
              <a:off x="1513415" y="4687749"/>
              <a:ext cx="1545680" cy="274370"/>
            </a:xfrm>
            <a:prstGeom prst="rect">
              <a:avLst/>
            </a:prstGeom>
            <a:noFill/>
          </p:spPr>
          <p:txBody>
            <a:bodyPr wrap="square" rtlCol="0">
              <a:spAutoFit/>
            </a:bodyPr>
            <a:lstStyle/>
            <a:p>
              <a:pPr algn="ctr">
                <a:lnSpc>
                  <a:spcPts val="1400"/>
                </a:lnSpc>
              </a:pPr>
              <a:r>
                <a:rPr lang="en-US" sz="1400" dirty="0">
                  <a:solidFill>
                    <a:schemeClr val="bg1"/>
                  </a:solidFill>
                </a:rPr>
                <a:t>Sophos Mobile</a:t>
              </a:r>
            </a:p>
          </p:txBody>
        </p:sp>
      </p:grpSp>
      <p:grpSp>
        <p:nvGrpSpPr>
          <p:cNvPr id="42" name="Group 41">
            <a:extLst>
              <a:ext uri="{FF2B5EF4-FFF2-40B4-BE49-F238E27FC236}">
                <a16:creationId xmlns:a16="http://schemas.microsoft.com/office/drawing/2014/main" id="{F8FE4315-3456-4DDC-A5F9-8DB271F65FB8}"/>
              </a:ext>
            </a:extLst>
          </p:cNvPr>
          <p:cNvGrpSpPr/>
          <p:nvPr/>
        </p:nvGrpSpPr>
        <p:grpSpPr>
          <a:xfrm>
            <a:off x="9951858" y="4185139"/>
            <a:ext cx="1549916" cy="1224413"/>
            <a:chOff x="416260" y="1420481"/>
            <a:chExt cx="1549916" cy="1224413"/>
          </a:xfrm>
        </p:grpSpPr>
        <p:pic>
          <p:nvPicPr>
            <p:cNvPr id="43" name="Picture 42">
              <a:extLst>
                <a:ext uri="{FF2B5EF4-FFF2-40B4-BE49-F238E27FC236}">
                  <a16:creationId xmlns:a16="http://schemas.microsoft.com/office/drawing/2014/main" id="{AD38C615-AF7E-4EAC-9CB4-7C2131524EFF}"/>
                </a:ext>
              </a:extLst>
            </p:cNvPr>
            <p:cNvPicPr>
              <a:picLocks noChangeAspect="1"/>
            </p:cNvPicPr>
            <p:nvPr/>
          </p:nvPicPr>
          <p:blipFill>
            <a:blip r:embed="rId3"/>
            <a:stretch>
              <a:fillRect/>
            </a:stretch>
          </p:blipFill>
          <p:spPr>
            <a:xfrm>
              <a:off x="831808" y="1420481"/>
              <a:ext cx="718820" cy="718820"/>
            </a:xfrm>
            <a:prstGeom prst="rect">
              <a:avLst/>
            </a:prstGeom>
            <a:noFill/>
          </p:spPr>
        </p:pic>
        <p:sp>
          <p:nvSpPr>
            <p:cNvPr id="44" name="TextBox 43">
              <a:extLst>
                <a:ext uri="{FF2B5EF4-FFF2-40B4-BE49-F238E27FC236}">
                  <a16:creationId xmlns:a16="http://schemas.microsoft.com/office/drawing/2014/main" id="{E8D8108C-FAD4-417D-8ADA-AC9193B4EE1C}"/>
                </a:ext>
              </a:extLst>
            </p:cNvPr>
            <p:cNvSpPr txBox="1"/>
            <p:nvPr/>
          </p:nvSpPr>
          <p:spPr>
            <a:xfrm>
              <a:off x="416260" y="2190987"/>
              <a:ext cx="1549916" cy="453907"/>
            </a:xfrm>
            <a:prstGeom prst="rect">
              <a:avLst/>
            </a:prstGeom>
            <a:noFill/>
          </p:spPr>
          <p:txBody>
            <a:bodyPr wrap="square" rtlCol="0">
              <a:spAutoFit/>
            </a:bodyPr>
            <a:lstStyle/>
            <a:p>
              <a:pPr algn="ctr">
                <a:lnSpc>
                  <a:spcPts val="1400"/>
                </a:lnSpc>
              </a:pPr>
              <a:r>
                <a:rPr lang="en-US" sz="1400" dirty="0">
                  <a:solidFill>
                    <a:schemeClr val="bg1"/>
                  </a:solidFill>
                </a:rPr>
                <a:t>Intercept X for Mobile</a:t>
              </a:r>
            </a:p>
          </p:txBody>
        </p:sp>
      </p:grpSp>
      <p:grpSp>
        <p:nvGrpSpPr>
          <p:cNvPr id="45" name="Group 44">
            <a:extLst>
              <a:ext uri="{FF2B5EF4-FFF2-40B4-BE49-F238E27FC236}">
                <a16:creationId xmlns:a16="http://schemas.microsoft.com/office/drawing/2014/main" id="{6A90D86F-5DAC-472D-AD48-A9E0DAA96A92}"/>
              </a:ext>
            </a:extLst>
          </p:cNvPr>
          <p:cNvGrpSpPr/>
          <p:nvPr/>
        </p:nvGrpSpPr>
        <p:grpSpPr>
          <a:xfrm>
            <a:off x="8088063" y="4218607"/>
            <a:ext cx="1549916" cy="1042653"/>
            <a:chOff x="2590529" y="1422704"/>
            <a:chExt cx="1549916" cy="1042653"/>
          </a:xfrm>
        </p:grpSpPr>
        <p:pic>
          <p:nvPicPr>
            <p:cNvPr id="46" name="Picture 45">
              <a:extLst>
                <a:ext uri="{FF2B5EF4-FFF2-40B4-BE49-F238E27FC236}">
                  <a16:creationId xmlns:a16="http://schemas.microsoft.com/office/drawing/2014/main" id="{F5B09667-0439-4D36-A953-710E081BE62E}"/>
                </a:ext>
              </a:extLst>
            </p:cNvPr>
            <p:cNvPicPr>
              <a:picLocks noChangeAspect="1"/>
            </p:cNvPicPr>
            <p:nvPr/>
          </p:nvPicPr>
          <p:blipFill>
            <a:blip r:embed="rId6"/>
            <a:stretch>
              <a:fillRect/>
            </a:stretch>
          </p:blipFill>
          <p:spPr>
            <a:xfrm>
              <a:off x="3006077" y="1422704"/>
              <a:ext cx="718820" cy="718820"/>
            </a:xfrm>
            <a:prstGeom prst="rect">
              <a:avLst/>
            </a:prstGeom>
          </p:spPr>
        </p:pic>
        <p:sp>
          <p:nvSpPr>
            <p:cNvPr id="47" name="TextBox 46">
              <a:extLst>
                <a:ext uri="{FF2B5EF4-FFF2-40B4-BE49-F238E27FC236}">
                  <a16:creationId xmlns:a16="http://schemas.microsoft.com/office/drawing/2014/main" id="{521A0873-F2EC-417C-A575-40C70EA48C4C}"/>
                </a:ext>
              </a:extLst>
            </p:cNvPr>
            <p:cNvSpPr txBox="1"/>
            <p:nvPr/>
          </p:nvSpPr>
          <p:spPr>
            <a:xfrm>
              <a:off x="2590529" y="2190987"/>
              <a:ext cx="1549916" cy="274370"/>
            </a:xfrm>
            <a:prstGeom prst="rect">
              <a:avLst/>
            </a:prstGeom>
            <a:noFill/>
          </p:spPr>
          <p:txBody>
            <a:bodyPr wrap="square" rtlCol="0">
              <a:spAutoFit/>
            </a:bodyPr>
            <a:lstStyle/>
            <a:p>
              <a:pPr algn="ctr">
                <a:lnSpc>
                  <a:spcPts val="1400"/>
                </a:lnSpc>
              </a:pPr>
              <a:r>
                <a:rPr lang="en-US" sz="1400" dirty="0">
                  <a:solidFill>
                    <a:schemeClr val="bg1"/>
                  </a:solidFill>
                </a:rPr>
                <a:t>XG Firewall</a:t>
              </a:r>
            </a:p>
          </p:txBody>
        </p:sp>
      </p:grpSp>
    </p:spTree>
    <p:extLst>
      <p:ext uri="{BB962C8B-B14F-4D97-AF65-F5344CB8AC3E}">
        <p14:creationId xmlns:p14="http://schemas.microsoft.com/office/powerpoint/2010/main" val="9971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4</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#1</a:t>
            </a:r>
          </a:p>
          <a:p>
            <a:pPr algn="ctr"/>
            <a:r>
              <a:rPr lang="en-US" sz="5400" b="1" dirty="0">
                <a:solidFill>
                  <a:schemeClr val="bg1"/>
                </a:solidFill>
              </a:rPr>
              <a:t>Make It Easy </a:t>
            </a:r>
            <a:br>
              <a:rPr lang="en-US" sz="5400" b="1" dirty="0">
                <a:solidFill>
                  <a:schemeClr val="bg1"/>
                </a:solidFill>
              </a:rPr>
            </a:br>
            <a:r>
              <a:rPr lang="en-US" sz="5400" b="1" dirty="0">
                <a:solidFill>
                  <a:schemeClr val="bg1"/>
                </a:solidFill>
              </a:rPr>
              <a:t>For Users to Get Started</a:t>
            </a:r>
          </a:p>
        </p:txBody>
      </p:sp>
    </p:spTree>
    <p:extLst>
      <p:ext uri="{BB962C8B-B14F-4D97-AF65-F5344CB8AC3E}">
        <p14:creationId xmlns:p14="http://schemas.microsoft.com/office/powerpoint/2010/main" val="53232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A9EB6F0-0C38-4858-AE9D-147E5945C85B}"/>
              </a:ext>
            </a:extLst>
          </p:cNvPr>
          <p:cNvSpPr txBox="1"/>
          <p:nvPr/>
        </p:nvSpPr>
        <p:spPr>
          <a:xfrm rot="16200000">
            <a:off x="4508672" y="3342158"/>
            <a:ext cx="3826064" cy="523220"/>
          </a:xfrm>
          <a:prstGeom prst="rect">
            <a:avLst/>
          </a:prstGeom>
          <a:noFill/>
        </p:spPr>
        <p:txBody>
          <a:bodyPr wrap="square" rtlCol="0">
            <a:spAutoFit/>
          </a:bodyPr>
          <a:lstStyle/>
          <a:p>
            <a:r>
              <a:rPr lang="en-GB" sz="2800" dirty="0">
                <a:solidFill>
                  <a:schemeClr val="accent3"/>
                </a:solidFill>
              </a:rPr>
              <a:t>- - - - - - - - - - - - - - - - - - -  </a:t>
            </a:r>
            <a:endParaRPr lang="en-US" sz="2800" dirty="0">
              <a:solidFill>
                <a:schemeClr val="accent3"/>
              </a:solidFill>
            </a:endParaRPr>
          </a:p>
        </p:txBody>
      </p:sp>
      <p:sp>
        <p:nvSpPr>
          <p:cNvPr id="12" name="TextBox 11">
            <a:extLst>
              <a:ext uri="{FF2B5EF4-FFF2-40B4-BE49-F238E27FC236}">
                <a16:creationId xmlns:a16="http://schemas.microsoft.com/office/drawing/2014/main" id="{F658A73A-E615-421F-A69C-4A34EE71A4EA}"/>
              </a:ext>
            </a:extLst>
          </p:cNvPr>
          <p:cNvSpPr txBox="1"/>
          <p:nvPr/>
        </p:nvSpPr>
        <p:spPr>
          <a:xfrm rot="5400000">
            <a:off x="3526169" y="3174879"/>
            <a:ext cx="3729735" cy="954107"/>
          </a:xfrm>
          <a:prstGeom prst="rect">
            <a:avLst/>
          </a:prstGeom>
          <a:noFill/>
        </p:spPr>
        <p:txBody>
          <a:bodyPr wrap="square" rtlCol="0">
            <a:spAutoFit/>
          </a:bodyPr>
          <a:lstStyle/>
          <a:p>
            <a:r>
              <a:rPr lang="en-GB" sz="2800" dirty="0">
                <a:solidFill>
                  <a:schemeClr val="accent3"/>
                </a:solidFill>
              </a:rPr>
              <a:t>- - - - - - - - - - - - - - - - - - - - </a:t>
            </a:r>
            <a:endParaRPr lang="en-US" sz="2800" dirty="0">
              <a:solidFill>
                <a:schemeClr val="accent3"/>
              </a:solidFill>
            </a:endParaRPr>
          </a:p>
        </p:txBody>
      </p:sp>
      <p:pic>
        <p:nvPicPr>
          <p:cNvPr id="4" name="Picture 3">
            <a:extLst>
              <a:ext uri="{FF2B5EF4-FFF2-40B4-BE49-F238E27FC236}">
                <a16:creationId xmlns:a16="http://schemas.microsoft.com/office/drawing/2014/main" id="{A38AE9BF-88E8-4295-9395-4E1666F5B55D}"/>
              </a:ext>
            </a:extLst>
          </p:cNvPr>
          <p:cNvPicPr>
            <a:picLocks noChangeAspect="1"/>
          </p:cNvPicPr>
          <p:nvPr/>
        </p:nvPicPr>
        <p:blipFill>
          <a:blip r:embed="rId3"/>
          <a:stretch>
            <a:fillRect/>
          </a:stretch>
        </p:blipFill>
        <p:spPr>
          <a:xfrm>
            <a:off x="4654687" y="4054985"/>
            <a:ext cx="2882625" cy="1930879"/>
          </a:xfrm>
          <a:prstGeom prst="rect">
            <a:avLst/>
          </a:prstGeom>
        </p:spPr>
      </p:pic>
      <p:sp>
        <p:nvSpPr>
          <p:cNvPr id="3" name="Slide Number Placeholder 2"/>
          <p:cNvSpPr>
            <a:spLocks noGrp="1"/>
          </p:cNvSpPr>
          <p:nvPr>
            <p:ph type="sldNum" sz="quarter" idx="12"/>
          </p:nvPr>
        </p:nvSpPr>
        <p:spPr/>
        <p:txBody>
          <a:bodyPr/>
          <a:lstStyle/>
          <a:p>
            <a:fld id="{602BDA9C-0978-EE47-B544-15FE77EDF278}" type="slidenum">
              <a:rPr lang="en-US" smtClean="0"/>
              <a:t>5</a:t>
            </a:fld>
            <a:endParaRPr lang="en-US"/>
          </a:p>
        </p:txBody>
      </p:sp>
      <p:grpSp>
        <p:nvGrpSpPr>
          <p:cNvPr id="6" name="Group 5">
            <a:extLst>
              <a:ext uri="{FF2B5EF4-FFF2-40B4-BE49-F238E27FC236}">
                <a16:creationId xmlns:a16="http://schemas.microsoft.com/office/drawing/2014/main" id="{CEA78129-F053-4FC5-AB73-DAFFD94A6311}"/>
              </a:ext>
            </a:extLst>
          </p:cNvPr>
          <p:cNvGrpSpPr/>
          <p:nvPr/>
        </p:nvGrpSpPr>
        <p:grpSpPr>
          <a:xfrm>
            <a:off x="5784239" y="4339899"/>
            <a:ext cx="623522" cy="720181"/>
            <a:chOff x="7459006" y="4684383"/>
            <a:chExt cx="342900" cy="361950"/>
          </a:xfrm>
          <a:solidFill>
            <a:schemeClr val="accent4"/>
          </a:solidFill>
        </p:grpSpPr>
        <p:sp>
          <p:nvSpPr>
            <p:cNvPr id="7" name="Freeform 303">
              <a:extLst>
                <a:ext uri="{FF2B5EF4-FFF2-40B4-BE49-F238E27FC236}">
                  <a16:creationId xmlns:a16="http://schemas.microsoft.com/office/drawing/2014/main" id="{AB968A51-ED85-4ECD-8EF6-A9503023440A}"/>
                </a:ext>
              </a:extLst>
            </p:cNvPr>
            <p:cNvSpPr/>
            <p:nvPr/>
          </p:nvSpPr>
          <p:spPr>
            <a:xfrm>
              <a:off x="7459006" y="4684383"/>
              <a:ext cx="342900" cy="361950"/>
            </a:xfrm>
            <a:custGeom>
              <a:avLst/>
              <a:gdLst>
                <a:gd name="connsiteX0" fmla="*/ 332365 w 342900"/>
                <a:gd name="connsiteY0" fmla="*/ 2016 h 361950"/>
                <a:gd name="connsiteX1" fmla="*/ 312420 w 342900"/>
                <a:gd name="connsiteY1" fmla="*/ 3826 h 361950"/>
                <a:gd name="connsiteX2" fmla="*/ 247650 w 342900"/>
                <a:gd name="connsiteY2" fmla="*/ 52385 h 361950"/>
                <a:gd name="connsiteX3" fmla="*/ 182880 w 342900"/>
                <a:gd name="connsiteY3" fmla="*/ 3826 h 361950"/>
                <a:gd name="connsiteX4" fmla="*/ 160020 w 342900"/>
                <a:gd name="connsiteY4" fmla="*/ 3826 h 361950"/>
                <a:gd name="connsiteX5" fmla="*/ 95250 w 342900"/>
                <a:gd name="connsiteY5" fmla="*/ 52385 h 361950"/>
                <a:gd name="connsiteX6" fmla="*/ 30480 w 342900"/>
                <a:gd name="connsiteY6" fmla="*/ 3826 h 361950"/>
                <a:gd name="connsiteX7" fmla="*/ 10535 w 342900"/>
                <a:gd name="connsiteY7" fmla="*/ 2016 h 361950"/>
                <a:gd name="connsiteX8" fmla="*/ 0 w 342900"/>
                <a:gd name="connsiteY8" fmla="*/ 19047 h 361950"/>
                <a:gd name="connsiteX9" fmla="*/ 0 w 342900"/>
                <a:gd name="connsiteY9" fmla="*/ 190497 h 361950"/>
                <a:gd name="connsiteX10" fmla="*/ 162878 w 342900"/>
                <a:gd name="connsiteY10" fmla="*/ 378978 h 361950"/>
                <a:gd name="connsiteX11" fmla="*/ 171450 w 342900"/>
                <a:gd name="connsiteY11" fmla="*/ 380997 h 361950"/>
                <a:gd name="connsiteX12" fmla="*/ 180023 w 342900"/>
                <a:gd name="connsiteY12" fmla="*/ 378978 h 361950"/>
                <a:gd name="connsiteX13" fmla="*/ 342900 w 342900"/>
                <a:gd name="connsiteY13" fmla="*/ 190497 h 361950"/>
                <a:gd name="connsiteX14" fmla="*/ 342900 w 342900"/>
                <a:gd name="connsiteY14" fmla="*/ 19047 h 361950"/>
                <a:gd name="connsiteX15" fmla="*/ 332365 w 342900"/>
                <a:gd name="connsiteY15" fmla="*/ 2016 h 361950"/>
                <a:gd name="connsiteX16" fmla="*/ 171450 w 342900"/>
                <a:gd name="connsiteY16" fmla="*/ 340402 h 361950"/>
                <a:gd name="connsiteX17" fmla="*/ 38100 w 342900"/>
                <a:gd name="connsiteY17" fmla="*/ 190497 h 361950"/>
                <a:gd name="connsiteX18" fmla="*/ 38100 w 342900"/>
                <a:gd name="connsiteY18" fmla="*/ 57147 h 361950"/>
                <a:gd name="connsiteX19" fmla="*/ 83820 w 342900"/>
                <a:gd name="connsiteY19" fmla="*/ 91437 h 361950"/>
                <a:gd name="connsiteX20" fmla="*/ 106680 w 342900"/>
                <a:gd name="connsiteY20" fmla="*/ 91437 h 361950"/>
                <a:gd name="connsiteX21" fmla="*/ 171450 w 342900"/>
                <a:gd name="connsiteY21" fmla="*/ 42860 h 361950"/>
                <a:gd name="connsiteX22" fmla="*/ 236220 w 342900"/>
                <a:gd name="connsiteY22" fmla="*/ 91437 h 361950"/>
                <a:gd name="connsiteX23" fmla="*/ 259080 w 342900"/>
                <a:gd name="connsiteY23" fmla="*/ 91437 h 361950"/>
                <a:gd name="connsiteX24" fmla="*/ 304800 w 342900"/>
                <a:gd name="connsiteY24" fmla="*/ 57147 h 361950"/>
                <a:gd name="connsiteX25" fmla="*/ 304800 w 342900"/>
                <a:gd name="connsiteY25" fmla="*/ 190497 h 361950"/>
                <a:gd name="connsiteX26" fmla="*/ 171450 w 342900"/>
                <a:gd name="connsiteY26" fmla="*/ 34040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900" h="361950">
                  <a:moveTo>
                    <a:pt x="332365" y="2016"/>
                  </a:moveTo>
                  <a:cubicBezTo>
                    <a:pt x="325888" y="-1222"/>
                    <a:pt x="318192" y="-517"/>
                    <a:pt x="312420" y="3826"/>
                  </a:cubicBezTo>
                  <a:lnTo>
                    <a:pt x="247650" y="52385"/>
                  </a:lnTo>
                  <a:lnTo>
                    <a:pt x="182880" y="3826"/>
                  </a:lnTo>
                  <a:cubicBezTo>
                    <a:pt x="176117" y="-1260"/>
                    <a:pt x="166783" y="-1260"/>
                    <a:pt x="160020" y="3826"/>
                  </a:cubicBezTo>
                  <a:lnTo>
                    <a:pt x="95250" y="52385"/>
                  </a:lnTo>
                  <a:lnTo>
                    <a:pt x="30480" y="3826"/>
                  </a:lnTo>
                  <a:cubicBezTo>
                    <a:pt x="24689" y="-517"/>
                    <a:pt x="16993" y="-1222"/>
                    <a:pt x="10535" y="2016"/>
                  </a:cubicBezTo>
                  <a:cubicBezTo>
                    <a:pt x="4077" y="5236"/>
                    <a:pt x="0" y="11827"/>
                    <a:pt x="0" y="19047"/>
                  </a:cubicBezTo>
                  <a:lnTo>
                    <a:pt x="0" y="190497"/>
                  </a:lnTo>
                  <a:cubicBezTo>
                    <a:pt x="0" y="295729"/>
                    <a:pt x="156229" y="375606"/>
                    <a:pt x="162878" y="378978"/>
                  </a:cubicBezTo>
                  <a:cubicBezTo>
                    <a:pt x="165564" y="380311"/>
                    <a:pt x="168516" y="380997"/>
                    <a:pt x="171450" y="380997"/>
                  </a:cubicBezTo>
                  <a:cubicBezTo>
                    <a:pt x="174384" y="380997"/>
                    <a:pt x="177336" y="380311"/>
                    <a:pt x="180023" y="378978"/>
                  </a:cubicBezTo>
                  <a:cubicBezTo>
                    <a:pt x="186671" y="375606"/>
                    <a:pt x="342900" y="295729"/>
                    <a:pt x="342900" y="190497"/>
                  </a:cubicBezTo>
                  <a:lnTo>
                    <a:pt x="342900" y="19047"/>
                  </a:lnTo>
                  <a:cubicBezTo>
                    <a:pt x="342900" y="11827"/>
                    <a:pt x="338823" y="5236"/>
                    <a:pt x="332365" y="2016"/>
                  </a:cubicBezTo>
                  <a:close/>
                  <a:moveTo>
                    <a:pt x="171450" y="340402"/>
                  </a:moveTo>
                  <a:cubicBezTo>
                    <a:pt x="127483" y="316265"/>
                    <a:pt x="38100" y="254067"/>
                    <a:pt x="38100" y="190497"/>
                  </a:cubicBezTo>
                  <a:lnTo>
                    <a:pt x="38100" y="57147"/>
                  </a:lnTo>
                  <a:lnTo>
                    <a:pt x="83820" y="91437"/>
                  </a:lnTo>
                  <a:cubicBezTo>
                    <a:pt x="90583" y="96504"/>
                    <a:pt x="99917" y="96504"/>
                    <a:pt x="106680" y="91437"/>
                  </a:cubicBezTo>
                  <a:lnTo>
                    <a:pt x="171450" y="42860"/>
                  </a:lnTo>
                  <a:lnTo>
                    <a:pt x="236220" y="91437"/>
                  </a:lnTo>
                  <a:cubicBezTo>
                    <a:pt x="242983" y="96504"/>
                    <a:pt x="252317" y="96504"/>
                    <a:pt x="259080" y="91437"/>
                  </a:cubicBezTo>
                  <a:lnTo>
                    <a:pt x="304800" y="57147"/>
                  </a:lnTo>
                  <a:lnTo>
                    <a:pt x="304800" y="190497"/>
                  </a:lnTo>
                  <a:cubicBezTo>
                    <a:pt x="304800" y="253915"/>
                    <a:pt x="215398" y="316227"/>
                    <a:pt x="171450" y="340402"/>
                  </a:cubicBezTo>
                  <a:close/>
                </a:path>
              </a:pathLst>
            </a:custGeom>
            <a:grpFill/>
            <a:ln w="19050" cap="flat">
              <a:noFill/>
              <a:prstDash val="solid"/>
              <a:miter/>
            </a:ln>
          </p:spPr>
          <p:txBody>
            <a:bodyPr rtlCol="0" anchor="ctr"/>
            <a:lstStyle/>
            <a:p>
              <a:endParaRPr lang="en-US"/>
            </a:p>
          </p:txBody>
        </p:sp>
        <p:sp>
          <p:nvSpPr>
            <p:cNvPr id="8" name="Freeform 304">
              <a:extLst>
                <a:ext uri="{FF2B5EF4-FFF2-40B4-BE49-F238E27FC236}">
                  <a16:creationId xmlns:a16="http://schemas.microsoft.com/office/drawing/2014/main" id="{93265838-A16F-4730-9A25-373B45C34698}"/>
                </a:ext>
              </a:extLst>
            </p:cNvPr>
            <p:cNvSpPr/>
            <p:nvPr/>
          </p:nvSpPr>
          <p:spPr>
            <a:xfrm>
              <a:off x="7540788" y="4804281"/>
              <a:ext cx="190500" cy="152400"/>
            </a:xfrm>
            <a:custGeom>
              <a:avLst/>
              <a:gdLst>
                <a:gd name="connsiteX0" fmla="*/ 70618 w 190500"/>
                <a:gd name="connsiteY0" fmla="*/ 100813 h 152400"/>
                <a:gd name="connsiteX1" fmla="*/ 26937 w 190500"/>
                <a:gd name="connsiteY1" fmla="*/ 57150 h 152400"/>
                <a:gd name="connsiteX2" fmla="*/ 0 w 190500"/>
                <a:gd name="connsiteY2" fmla="*/ 84087 h 152400"/>
                <a:gd name="connsiteX3" fmla="*/ 70618 w 190500"/>
                <a:gd name="connsiteY3" fmla="*/ 154686 h 152400"/>
                <a:gd name="connsiteX4" fmla="*/ 198387 w 190500"/>
                <a:gd name="connsiteY4" fmla="*/ 26937 h 152400"/>
                <a:gd name="connsiteX5" fmla="*/ 171450 w 190500"/>
                <a:gd name="connsiteY5"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 h="152400">
                  <a:moveTo>
                    <a:pt x="70618" y="100813"/>
                  </a:moveTo>
                  <a:lnTo>
                    <a:pt x="26937" y="57150"/>
                  </a:lnTo>
                  <a:lnTo>
                    <a:pt x="0" y="84087"/>
                  </a:lnTo>
                  <a:lnTo>
                    <a:pt x="70618" y="154686"/>
                  </a:lnTo>
                  <a:lnTo>
                    <a:pt x="198387" y="26937"/>
                  </a:lnTo>
                  <a:lnTo>
                    <a:pt x="171450" y="0"/>
                  </a:lnTo>
                  <a:close/>
                </a:path>
              </a:pathLst>
            </a:custGeom>
            <a:grpFill/>
            <a:ln w="19050" cap="flat">
              <a:noFill/>
              <a:prstDash val="solid"/>
              <a:miter/>
            </a:ln>
          </p:spPr>
          <p:txBody>
            <a:bodyPr rtlCol="0" anchor="ctr"/>
            <a:lstStyle/>
            <a:p>
              <a:endParaRPr lang="en-US"/>
            </a:p>
          </p:txBody>
        </p:sp>
      </p:grpSp>
      <p:pic>
        <p:nvPicPr>
          <p:cNvPr id="1032" name="Picture 8" descr="Image result for self service portal image">
            <a:extLst>
              <a:ext uri="{FF2B5EF4-FFF2-40B4-BE49-F238E27FC236}">
                <a16:creationId xmlns:a16="http://schemas.microsoft.com/office/drawing/2014/main" id="{2A2B578E-618D-427C-AD86-A3B48D892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039" y="655660"/>
            <a:ext cx="2535681" cy="253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37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6</a:t>
            </a:fld>
            <a:endParaRPr lang="en-US"/>
          </a:p>
        </p:txBody>
      </p:sp>
      <p:sp>
        <p:nvSpPr>
          <p:cNvPr id="2" name="Rectangle 1">
            <a:extLst>
              <a:ext uri="{FF2B5EF4-FFF2-40B4-BE49-F238E27FC236}">
                <a16:creationId xmlns:a16="http://schemas.microsoft.com/office/drawing/2014/main" id="{12CCACE9-4EAD-4D1D-87A8-1B72C5599785}"/>
              </a:ext>
            </a:extLst>
          </p:cNvPr>
          <p:cNvSpPr/>
          <p:nvPr/>
        </p:nvSpPr>
        <p:spPr>
          <a:xfrm>
            <a:off x="939343" y="2136339"/>
            <a:ext cx="10313315" cy="2585323"/>
          </a:xfrm>
          <a:prstGeom prst="rect">
            <a:avLst/>
          </a:prstGeom>
        </p:spPr>
        <p:txBody>
          <a:bodyPr wrap="square">
            <a:spAutoFit/>
          </a:bodyPr>
          <a:lstStyle/>
          <a:p>
            <a:pPr algn="ctr"/>
            <a:r>
              <a:rPr lang="en-US" sz="5400" b="1" dirty="0">
                <a:solidFill>
                  <a:schemeClr val="accent3"/>
                </a:solidFill>
              </a:rPr>
              <a:t>#2</a:t>
            </a:r>
          </a:p>
          <a:p>
            <a:pPr algn="ctr"/>
            <a:r>
              <a:rPr lang="en-US" sz="5400" b="1" dirty="0">
                <a:solidFill>
                  <a:schemeClr val="bg1"/>
                </a:solidFill>
              </a:rPr>
              <a:t>Ensure Devices And Systems</a:t>
            </a:r>
            <a:br>
              <a:rPr lang="en-US" sz="5400" b="1" dirty="0">
                <a:solidFill>
                  <a:schemeClr val="bg1"/>
                </a:solidFill>
              </a:rPr>
            </a:br>
            <a:r>
              <a:rPr lang="en-US" sz="5400" b="1" dirty="0">
                <a:solidFill>
                  <a:schemeClr val="bg1"/>
                </a:solidFill>
              </a:rPr>
              <a:t> Are Fully Protected</a:t>
            </a:r>
          </a:p>
        </p:txBody>
      </p:sp>
    </p:spTree>
    <p:extLst>
      <p:ext uri="{BB962C8B-B14F-4D97-AF65-F5344CB8AC3E}">
        <p14:creationId xmlns:p14="http://schemas.microsoft.com/office/powerpoint/2010/main" val="280301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7</a:t>
            </a:fld>
            <a:endParaRPr lang="en-US"/>
          </a:p>
        </p:txBody>
      </p:sp>
      <p:grpSp>
        <p:nvGrpSpPr>
          <p:cNvPr id="21" name="Group 20">
            <a:extLst>
              <a:ext uri="{FF2B5EF4-FFF2-40B4-BE49-F238E27FC236}">
                <a16:creationId xmlns:a16="http://schemas.microsoft.com/office/drawing/2014/main" id="{343D089E-DB6D-4707-95B1-C83B2E249FF2}"/>
              </a:ext>
            </a:extLst>
          </p:cNvPr>
          <p:cNvGrpSpPr>
            <a:grpSpLocks noChangeAspect="1"/>
          </p:cNvGrpSpPr>
          <p:nvPr/>
        </p:nvGrpSpPr>
        <p:grpSpPr>
          <a:xfrm>
            <a:off x="1666375" y="1669278"/>
            <a:ext cx="1143658" cy="1358093"/>
            <a:chOff x="2400063" y="5466273"/>
            <a:chExt cx="304800" cy="361950"/>
          </a:xfrm>
          <a:solidFill>
            <a:schemeClr val="bg1"/>
          </a:solidFill>
        </p:grpSpPr>
        <p:sp>
          <p:nvSpPr>
            <p:cNvPr id="22" name="Freeform 340">
              <a:extLst>
                <a:ext uri="{FF2B5EF4-FFF2-40B4-BE49-F238E27FC236}">
                  <a16:creationId xmlns:a16="http://schemas.microsoft.com/office/drawing/2014/main" id="{E9C095B9-49B4-4F7C-8D7F-AE4EB10D3A4F}"/>
                </a:ext>
              </a:extLst>
            </p:cNvPr>
            <p:cNvSpPr/>
            <p:nvPr/>
          </p:nvSpPr>
          <p:spPr>
            <a:xfrm>
              <a:off x="2400063" y="5466273"/>
              <a:ext cx="304800" cy="361950"/>
            </a:xfrm>
            <a:custGeom>
              <a:avLst/>
              <a:gdLst>
                <a:gd name="connsiteX0" fmla="*/ 266700 w 304800"/>
                <a:gd name="connsiteY0" fmla="*/ 0 h 361950"/>
                <a:gd name="connsiteX1" fmla="*/ 38100 w 304800"/>
                <a:gd name="connsiteY1" fmla="*/ 0 h 361950"/>
                <a:gd name="connsiteX2" fmla="*/ 0 w 304800"/>
                <a:gd name="connsiteY2" fmla="*/ 38100 h 361950"/>
                <a:gd name="connsiteX3" fmla="*/ 0 w 304800"/>
                <a:gd name="connsiteY3" fmla="*/ 342900 h 361950"/>
                <a:gd name="connsiteX4" fmla="*/ 38100 w 304800"/>
                <a:gd name="connsiteY4" fmla="*/ 381000 h 361950"/>
                <a:gd name="connsiteX5" fmla="*/ 266700 w 304800"/>
                <a:gd name="connsiteY5" fmla="*/ 381000 h 361950"/>
                <a:gd name="connsiteX6" fmla="*/ 304800 w 304800"/>
                <a:gd name="connsiteY6" fmla="*/ 342900 h 361950"/>
                <a:gd name="connsiteX7" fmla="*/ 304800 w 304800"/>
                <a:gd name="connsiteY7" fmla="*/ 38100 h 361950"/>
                <a:gd name="connsiteX8" fmla="*/ 266700 w 304800"/>
                <a:gd name="connsiteY8" fmla="*/ 0 h 361950"/>
                <a:gd name="connsiteX9" fmla="*/ 266700 w 304800"/>
                <a:gd name="connsiteY9" fmla="*/ 38100 h 361950"/>
                <a:gd name="connsiteX10" fmla="*/ 266700 w 304800"/>
                <a:gd name="connsiteY10" fmla="*/ 57150 h 361950"/>
                <a:gd name="connsiteX11" fmla="*/ 38100 w 304800"/>
                <a:gd name="connsiteY11" fmla="*/ 57150 h 361950"/>
                <a:gd name="connsiteX12" fmla="*/ 38100 w 304800"/>
                <a:gd name="connsiteY12" fmla="*/ 38100 h 361950"/>
                <a:gd name="connsiteX13" fmla="*/ 266700 w 304800"/>
                <a:gd name="connsiteY13" fmla="*/ 38100 h 361950"/>
                <a:gd name="connsiteX14" fmla="*/ 266700 w 304800"/>
                <a:gd name="connsiteY14" fmla="*/ 95250 h 361950"/>
                <a:gd name="connsiteX15" fmla="*/ 266719 w 304800"/>
                <a:gd name="connsiteY15" fmla="*/ 285750 h 361950"/>
                <a:gd name="connsiteX16" fmla="*/ 38100 w 304800"/>
                <a:gd name="connsiteY16" fmla="*/ 285750 h 361950"/>
                <a:gd name="connsiteX17" fmla="*/ 38100 w 304800"/>
                <a:gd name="connsiteY17" fmla="*/ 95250 h 361950"/>
                <a:gd name="connsiteX18" fmla="*/ 266700 w 304800"/>
                <a:gd name="connsiteY18" fmla="*/ 95250 h 361950"/>
                <a:gd name="connsiteX19" fmla="*/ 38100 w 304800"/>
                <a:gd name="connsiteY19" fmla="*/ 342900 h 361950"/>
                <a:gd name="connsiteX20" fmla="*/ 38100 w 304800"/>
                <a:gd name="connsiteY20" fmla="*/ 323850 h 361950"/>
                <a:gd name="connsiteX21" fmla="*/ 266719 w 304800"/>
                <a:gd name="connsiteY21" fmla="*/ 323850 h 361950"/>
                <a:gd name="connsiteX22" fmla="*/ 266719 w 304800"/>
                <a:gd name="connsiteY22" fmla="*/ 342900 h 361950"/>
                <a:gd name="connsiteX23" fmla="*/ 38100 w 304800"/>
                <a:gd name="connsiteY23" fmla="*/ 34290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361950">
                  <a:moveTo>
                    <a:pt x="266700" y="0"/>
                  </a:moveTo>
                  <a:lnTo>
                    <a:pt x="38100" y="0"/>
                  </a:lnTo>
                  <a:cubicBezTo>
                    <a:pt x="17088" y="0"/>
                    <a:pt x="0" y="17069"/>
                    <a:pt x="0" y="38100"/>
                  </a:cubicBezTo>
                  <a:lnTo>
                    <a:pt x="0" y="342900"/>
                  </a:lnTo>
                  <a:cubicBezTo>
                    <a:pt x="0" y="363931"/>
                    <a:pt x="17088" y="381000"/>
                    <a:pt x="38100" y="381000"/>
                  </a:cubicBezTo>
                  <a:lnTo>
                    <a:pt x="266700" y="381000"/>
                  </a:lnTo>
                  <a:cubicBezTo>
                    <a:pt x="287712" y="381000"/>
                    <a:pt x="304800" y="363931"/>
                    <a:pt x="304800" y="342900"/>
                  </a:cubicBezTo>
                  <a:lnTo>
                    <a:pt x="304800" y="38100"/>
                  </a:lnTo>
                  <a:cubicBezTo>
                    <a:pt x="304800" y="17069"/>
                    <a:pt x="287712" y="0"/>
                    <a:pt x="266700" y="0"/>
                  </a:cubicBezTo>
                  <a:close/>
                  <a:moveTo>
                    <a:pt x="266700" y="38100"/>
                  </a:moveTo>
                  <a:lnTo>
                    <a:pt x="266700" y="57150"/>
                  </a:lnTo>
                  <a:lnTo>
                    <a:pt x="38100" y="57150"/>
                  </a:lnTo>
                  <a:lnTo>
                    <a:pt x="38100" y="38100"/>
                  </a:lnTo>
                  <a:lnTo>
                    <a:pt x="266700" y="38100"/>
                  </a:lnTo>
                  <a:close/>
                  <a:moveTo>
                    <a:pt x="266700" y="95250"/>
                  </a:moveTo>
                  <a:lnTo>
                    <a:pt x="266719" y="285750"/>
                  </a:lnTo>
                  <a:lnTo>
                    <a:pt x="38100" y="285750"/>
                  </a:lnTo>
                  <a:lnTo>
                    <a:pt x="38100" y="95250"/>
                  </a:lnTo>
                  <a:lnTo>
                    <a:pt x="266700" y="95250"/>
                  </a:lnTo>
                  <a:close/>
                  <a:moveTo>
                    <a:pt x="38100" y="342900"/>
                  </a:moveTo>
                  <a:lnTo>
                    <a:pt x="38100" y="323850"/>
                  </a:lnTo>
                  <a:lnTo>
                    <a:pt x="266719" y="323850"/>
                  </a:lnTo>
                  <a:lnTo>
                    <a:pt x="266719" y="342900"/>
                  </a:lnTo>
                  <a:lnTo>
                    <a:pt x="38100" y="342900"/>
                  </a:lnTo>
                  <a:close/>
                </a:path>
              </a:pathLst>
            </a:custGeom>
            <a:grpFill/>
            <a:ln w="19050" cap="flat">
              <a:noFill/>
              <a:prstDash val="solid"/>
              <a:miter/>
            </a:ln>
          </p:spPr>
          <p:txBody>
            <a:bodyPr rtlCol="0" anchor="ctr"/>
            <a:lstStyle/>
            <a:p>
              <a:endParaRPr lang="en-US"/>
            </a:p>
          </p:txBody>
        </p:sp>
        <p:sp>
          <p:nvSpPr>
            <p:cNvPr id="23" name="Freeform 341">
              <a:extLst>
                <a:ext uri="{FF2B5EF4-FFF2-40B4-BE49-F238E27FC236}">
                  <a16:creationId xmlns:a16="http://schemas.microsoft.com/office/drawing/2014/main" id="{D5F4BC68-0D20-4CE9-942B-993BAEAB580E}"/>
                </a:ext>
              </a:extLst>
            </p:cNvPr>
            <p:cNvSpPr/>
            <p:nvPr/>
          </p:nvSpPr>
          <p:spPr>
            <a:xfrm>
              <a:off x="2476263" y="55995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9050" cap="flat">
              <a:noFill/>
              <a:prstDash val="solid"/>
              <a:miter/>
            </a:ln>
          </p:spPr>
          <p:txBody>
            <a:bodyPr rtlCol="0" anchor="ctr"/>
            <a:lstStyle/>
            <a:p>
              <a:endParaRPr lang="en-US"/>
            </a:p>
          </p:txBody>
        </p:sp>
        <p:sp>
          <p:nvSpPr>
            <p:cNvPr id="24" name="Freeform 342">
              <a:extLst>
                <a:ext uri="{FF2B5EF4-FFF2-40B4-BE49-F238E27FC236}">
                  <a16:creationId xmlns:a16="http://schemas.microsoft.com/office/drawing/2014/main" id="{4FD9889E-BFE3-4CAA-A657-63DD281987D7}"/>
                </a:ext>
              </a:extLst>
            </p:cNvPr>
            <p:cNvSpPr/>
            <p:nvPr/>
          </p:nvSpPr>
          <p:spPr>
            <a:xfrm>
              <a:off x="2476263" y="565673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9050" cap="flat">
              <a:noFill/>
              <a:prstDash val="solid"/>
              <a:miter/>
            </a:ln>
          </p:spPr>
          <p:txBody>
            <a:bodyPr rtlCol="0" anchor="ctr"/>
            <a:lstStyle/>
            <a:p>
              <a:endParaRPr lang="en-US" dirty="0"/>
            </a:p>
          </p:txBody>
        </p:sp>
        <p:sp>
          <p:nvSpPr>
            <p:cNvPr id="25" name="Freeform 343">
              <a:extLst>
                <a:ext uri="{FF2B5EF4-FFF2-40B4-BE49-F238E27FC236}">
                  <a16:creationId xmlns:a16="http://schemas.microsoft.com/office/drawing/2014/main" id="{1439F01F-456C-4F9D-B94D-B009F3CB6DC9}"/>
                </a:ext>
              </a:extLst>
            </p:cNvPr>
            <p:cNvSpPr/>
            <p:nvPr/>
          </p:nvSpPr>
          <p:spPr>
            <a:xfrm>
              <a:off x="2533413" y="55995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9050" cap="flat">
              <a:noFill/>
              <a:prstDash val="solid"/>
              <a:miter/>
            </a:ln>
          </p:spPr>
          <p:txBody>
            <a:bodyPr rtlCol="0" anchor="ctr"/>
            <a:lstStyle/>
            <a:p>
              <a:endParaRPr lang="en-US"/>
            </a:p>
          </p:txBody>
        </p:sp>
        <p:sp>
          <p:nvSpPr>
            <p:cNvPr id="26" name="Freeform 344">
              <a:extLst>
                <a:ext uri="{FF2B5EF4-FFF2-40B4-BE49-F238E27FC236}">
                  <a16:creationId xmlns:a16="http://schemas.microsoft.com/office/drawing/2014/main" id="{2AEB52AE-97C4-466A-9E4F-627D9AF3BF42}"/>
                </a:ext>
              </a:extLst>
            </p:cNvPr>
            <p:cNvSpPr/>
            <p:nvPr/>
          </p:nvSpPr>
          <p:spPr>
            <a:xfrm>
              <a:off x="2590563" y="5599585"/>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19050" cap="flat">
              <a:noFill/>
              <a:prstDash val="solid"/>
              <a:miter/>
            </a:ln>
          </p:spPr>
          <p:txBody>
            <a:bodyPr rtlCol="0" anchor="ctr"/>
            <a:lstStyle/>
            <a:p>
              <a:endParaRPr lang="en-US"/>
            </a:p>
          </p:txBody>
        </p:sp>
      </p:grpSp>
      <p:sp>
        <p:nvSpPr>
          <p:cNvPr id="19" name="Freeform 188">
            <a:extLst>
              <a:ext uri="{FF2B5EF4-FFF2-40B4-BE49-F238E27FC236}">
                <a16:creationId xmlns:a16="http://schemas.microsoft.com/office/drawing/2014/main" id="{48786C98-8980-48D5-9E68-B7D963D26537}"/>
              </a:ext>
            </a:extLst>
          </p:cNvPr>
          <p:cNvSpPr>
            <a:spLocks noChangeAspect="1"/>
          </p:cNvSpPr>
          <p:nvPr/>
        </p:nvSpPr>
        <p:spPr>
          <a:xfrm>
            <a:off x="1332809" y="3487183"/>
            <a:ext cx="1810791" cy="1358094"/>
          </a:xfrm>
          <a:custGeom>
            <a:avLst/>
            <a:gdLst>
              <a:gd name="connsiteX0" fmla="*/ 442794 w 457200"/>
              <a:gd name="connsiteY0" fmla="*/ 229152 h 342900"/>
              <a:gd name="connsiteX1" fmla="*/ 438165 w 457200"/>
              <a:gd name="connsiteY1" fmla="*/ 228943 h 342900"/>
              <a:gd name="connsiteX2" fmla="*/ 438165 w 457200"/>
              <a:gd name="connsiteY2" fmla="*/ 228600 h 342900"/>
              <a:gd name="connsiteX3" fmla="*/ 438165 w 457200"/>
              <a:gd name="connsiteY3" fmla="*/ 19050 h 342900"/>
              <a:gd name="connsiteX4" fmla="*/ 419115 w 457200"/>
              <a:gd name="connsiteY4" fmla="*/ 0 h 342900"/>
              <a:gd name="connsiteX5" fmla="*/ 38115 w 457200"/>
              <a:gd name="connsiteY5" fmla="*/ 0 h 342900"/>
              <a:gd name="connsiteX6" fmla="*/ 19065 w 457200"/>
              <a:gd name="connsiteY6" fmla="*/ 19050 h 342900"/>
              <a:gd name="connsiteX7" fmla="*/ 19065 w 457200"/>
              <a:gd name="connsiteY7" fmla="*/ 228600 h 342900"/>
              <a:gd name="connsiteX8" fmla="*/ 19065 w 457200"/>
              <a:gd name="connsiteY8" fmla="*/ 228962 h 342900"/>
              <a:gd name="connsiteX9" fmla="*/ 14436 w 457200"/>
              <a:gd name="connsiteY9" fmla="*/ 229172 h 342900"/>
              <a:gd name="connsiteX10" fmla="*/ 567 w 457200"/>
              <a:gd name="connsiteY10" fmla="*/ 252298 h 342900"/>
              <a:gd name="connsiteX11" fmla="*/ 15007 w 457200"/>
              <a:gd name="connsiteY11" fmla="*/ 310020 h 342900"/>
              <a:gd name="connsiteX12" fmla="*/ 57165 w 457200"/>
              <a:gd name="connsiteY12" fmla="*/ 342900 h 342900"/>
              <a:gd name="connsiteX13" fmla="*/ 400065 w 457200"/>
              <a:gd name="connsiteY13" fmla="*/ 342900 h 342900"/>
              <a:gd name="connsiteX14" fmla="*/ 442222 w 457200"/>
              <a:gd name="connsiteY14" fmla="*/ 310001 h 342900"/>
              <a:gd name="connsiteX15" fmla="*/ 456643 w 457200"/>
              <a:gd name="connsiteY15" fmla="*/ 252279 h 342900"/>
              <a:gd name="connsiteX16" fmla="*/ 442794 w 457200"/>
              <a:gd name="connsiteY16" fmla="*/ 229152 h 342900"/>
              <a:gd name="connsiteX17" fmla="*/ 57165 w 457200"/>
              <a:gd name="connsiteY17" fmla="*/ 38100 h 342900"/>
              <a:gd name="connsiteX18" fmla="*/ 400065 w 457200"/>
              <a:gd name="connsiteY18" fmla="*/ 38100 h 342900"/>
              <a:gd name="connsiteX19" fmla="*/ 400065 w 457200"/>
              <a:gd name="connsiteY19" fmla="*/ 228600 h 342900"/>
              <a:gd name="connsiteX20" fmla="*/ 285765 w 457200"/>
              <a:gd name="connsiteY20" fmla="*/ 228600 h 342900"/>
              <a:gd name="connsiteX21" fmla="*/ 272296 w 457200"/>
              <a:gd name="connsiteY21" fmla="*/ 234182 h 342900"/>
              <a:gd name="connsiteX22" fmla="*/ 258828 w 457200"/>
              <a:gd name="connsiteY22" fmla="*/ 247650 h 342900"/>
              <a:gd name="connsiteX23" fmla="*/ 198401 w 457200"/>
              <a:gd name="connsiteY23" fmla="*/ 247650 h 342900"/>
              <a:gd name="connsiteX24" fmla="*/ 184933 w 457200"/>
              <a:gd name="connsiteY24" fmla="*/ 234182 h 342900"/>
              <a:gd name="connsiteX25" fmla="*/ 171465 w 457200"/>
              <a:gd name="connsiteY25" fmla="*/ 228600 h 342900"/>
              <a:gd name="connsiteX26" fmla="*/ 57165 w 457200"/>
              <a:gd name="connsiteY26" fmla="*/ 228600 h 342900"/>
              <a:gd name="connsiteX27" fmla="*/ 57165 w 457200"/>
              <a:gd name="connsiteY27" fmla="*/ 38100 h 342900"/>
              <a:gd name="connsiteX28" fmla="*/ 400065 w 457200"/>
              <a:gd name="connsiteY28" fmla="*/ 304800 h 342900"/>
              <a:gd name="connsiteX29" fmla="*/ 57165 w 457200"/>
              <a:gd name="connsiteY29" fmla="*/ 304800 h 342900"/>
              <a:gd name="connsiteX30" fmla="*/ 51983 w 457200"/>
              <a:gd name="connsiteY30" fmla="*/ 300742 h 342900"/>
              <a:gd name="connsiteX31" fmla="*/ 43468 w 457200"/>
              <a:gd name="connsiteY31" fmla="*/ 266700 h 342900"/>
              <a:gd name="connsiteX32" fmla="*/ 163578 w 457200"/>
              <a:gd name="connsiteY32" fmla="*/ 266700 h 342900"/>
              <a:gd name="connsiteX33" fmla="*/ 177046 w 457200"/>
              <a:gd name="connsiteY33" fmla="*/ 280168 h 342900"/>
              <a:gd name="connsiteX34" fmla="*/ 190515 w 457200"/>
              <a:gd name="connsiteY34" fmla="*/ 285750 h 342900"/>
              <a:gd name="connsiteX35" fmla="*/ 266715 w 457200"/>
              <a:gd name="connsiteY35" fmla="*/ 285750 h 342900"/>
              <a:gd name="connsiteX36" fmla="*/ 280183 w 457200"/>
              <a:gd name="connsiteY36" fmla="*/ 280168 h 342900"/>
              <a:gd name="connsiteX37" fmla="*/ 293651 w 457200"/>
              <a:gd name="connsiteY37" fmla="*/ 266700 h 342900"/>
              <a:gd name="connsiteX38" fmla="*/ 413762 w 457200"/>
              <a:gd name="connsiteY38" fmla="*/ 266700 h 342900"/>
              <a:gd name="connsiteX39" fmla="*/ 405246 w 457200"/>
              <a:gd name="connsiteY39" fmla="*/ 300742 h 342900"/>
              <a:gd name="connsiteX40" fmla="*/ 400065 w 457200"/>
              <a:gd name="connsiteY40" fmla="*/ 3048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7200" h="342900">
                <a:moveTo>
                  <a:pt x="442794" y="229152"/>
                </a:moveTo>
                <a:cubicBezTo>
                  <a:pt x="441232" y="228771"/>
                  <a:pt x="439708" y="228943"/>
                  <a:pt x="438165" y="228943"/>
                </a:cubicBezTo>
                <a:lnTo>
                  <a:pt x="438165" y="228600"/>
                </a:lnTo>
                <a:lnTo>
                  <a:pt x="438165" y="19050"/>
                </a:lnTo>
                <a:cubicBezTo>
                  <a:pt x="438165" y="8515"/>
                  <a:pt x="429630" y="0"/>
                  <a:pt x="419115" y="0"/>
                </a:cubicBezTo>
                <a:lnTo>
                  <a:pt x="38115" y="0"/>
                </a:lnTo>
                <a:cubicBezTo>
                  <a:pt x="27599" y="0"/>
                  <a:pt x="19065" y="8515"/>
                  <a:pt x="19065" y="19050"/>
                </a:cubicBezTo>
                <a:lnTo>
                  <a:pt x="19065" y="228600"/>
                </a:lnTo>
                <a:lnTo>
                  <a:pt x="19065" y="228962"/>
                </a:lnTo>
                <a:cubicBezTo>
                  <a:pt x="17522" y="228962"/>
                  <a:pt x="15998" y="228791"/>
                  <a:pt x="14436" y="229172"/>
                </a:cubicBezTo>
                <a:cubicBezTo>
                  <a:pt x="4225" y="231743"/>
                  <a:pt x="-1967" y="242087"/>
                  <a:pt x="567" y="252298"/>
                </a:cubicBezTo>
                <a:lnTo>
                  <a:pt x="15007" y="310020"/>
                </a:lnTo>
                <a:cubicBezTo>
                  <a:pt x="19712" y="328765"/>
                  <a:pt x="37829" y="342900"/>
                  <a:pt x="57165" y="342900"/>
                </a:cubicBezTo>
                <a:lnTo>
                  <a:pt x="400065" y="342900"/>
                </a:lnTo>
                <a:cubicBezTo>
                  <a:pt x="419400" y="342900"/>
                  <a:pt x="437536" y="328765"/>
                  <a:pt x="442222" y="310001"/>
                </a:cubicBezTo>
                <a:lnTo>
                  <a:pt x="456643" y="252279"/>
                </a:lnTo>
                <a:cubicBezTo>
                  <a:pt x="459196" y="242068"/>
                  <a:pt x="452986" y="231724"/>
                  <a:pt x="442794" y="229152"/>
                </a:cubicBezTo>
                <a:close/>
                <a:moveTo>
                  <a:pt x="57165" y="38100"/>
                </a:moveTo>
                <a:lnTo>
                  <a:pt x="400065" y="38100"/>
                </a:lnTo>
                <a:lnTo>
                  <a:pt x="400065" y="228600"/>
                </a:lnTo>
                <a:lnTo>
                  <a:pt x="285765" y="228600"/>
                </a:lnTo>
                <a:cubicBezTo>
                  <a:pt x="280716" y="228600"/>
                  <a:pt x="275859" y="230600"/>
                  <a:pt x="272296" y="234182"/>
                </a:cubicBezTo>
                <a:lnTo>
                  <a:pt x="258828" y="247650"/>
                </a:lnTo>
                <a:lnTo>
                  <a:pt x="198401" y="247650"/>
                </a:lnTo>
                <a:lnTo>
                  <a:pt x="184933" y="234182"/>
                </a:lnTo>
                <a:cubicBezTo>
                  <a:pt x="181371" y="230600"/>
                  <a:pt x="176513" y="228600"/>
                  <a:pt x="171465" y="228600"/>
                </a:cubicBezTo>
                <a:lnTo>
                  <a:pt x="57165" y="228600"/>
                </a:lnTo>
                <a:lnTo>
                  <a:pt x="57165" y="38100"/>
                </a:lnTo>
                <a:close/>
                <a:moveTo>
                  <a:pt x="400065" y="304800"/>
                </a:moveTo>
                <a:lnTo>
                  <a:pt x="57165" y="304800"/>
                </a:lnTo>
                <a:cubicBezTo>
                  <a:pt x="55450" y="304800"/>
                  <a:pt x="52383" y="302419"/>
                  <a:pt x="51983" y="300742"/>
                </a:cubicBezTo>
                <a:lnTo>
                  <a:pt x="43468" y="266700"/>
                </a:lnTo>
                <a:lnTo>
                  <a:pt x="163578" y="266700"/>
                </a:lnTo>
                <a:lnTo>
                  <a:pt x="177046" y="280168"/>
                </a:lnTo>
                <a:cubicBezTo>
                  <a:pt x="180609" y="283750"/>
                  <a:pt x="185466" y="285750"/>
                  <a:pt x="190515" y="285750"/>
                </a:cubicBezTo>
                <a:lnTo>
                  <a:pt x="266715" y="285750"/>
                </a:lnTo>
                <a:cubicBezTo>
                  <a:pt x="271763" y="285750"/>
                  <a:pt x="276621" y="283750"/>
                  <a:pt x="280183" y="280168"/>
                </a:cubicBezTo>
                <a:lnTo>
                  <a:pt x="293651" y="266700"/>
                </a:lnTo>
                <a:lnTo>
                  <a:pt x="413762" y="266700"/>
                </a:lnTo>
                <a:lnTo>
                  <a:pt x="405246" y="300742"/>
                </a:lnTo>
                <a:cubicBezTo>
                  <a:pt x="404827" y="302419"/>
                  <a:pt x="401779" y="304800"/>
                  <a:pt x="400065" y="304800"/>
                </a:cubicBezTo>
                <a:close/>
              </a:path>
            </a:pathLst>
          </a:custGeom>
          <a:solidFill>
            <a:schemeClr val="bg1"/>
          </a:solidFill>
          <a:ln w="19050"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795F89CB-C1DD-4991-894F-B5C1A62C5646}"/>
              </a:ext>
            </a:extLst>
          </p:cNvPr>
          <p:cNvGrpSpPr/>
          <p:nvPr/>
        </p:nvGrpSpPr>
        <p:grpSpPr>
          <a:xfrm>
            <a:off x="3938421" y="1880930"/>
            <a:ext cx="3803254" cy="3229804"/>
            <a:chOff x="5468105" y="1275044"/>
            <a:chExt cx="4820885" cy="4218275"/>
          </a:xfrm>
        </p:grpSpPr>
        <p:sp>
          <p:nvSpPr>
            <p:cNvPr id="18" name="Freeform 105">
              <a:extLst>
                <a:ext uri="{FF2B5EF4-FFF2-40B4-BE49-F238E27FC236}">
                  <a16:creationId xmlns:a16="http://schemas.microsoft.com/office/drawing/2014/main" id="{F6EA3A37-8984-4443-9DF4-0DE01226C7A3}"/>
                </a:ext>
              </a:extLst>
            </p:cNvPr>
            <p:cNvSpPr>
              <a:spLocks noChangeAspect="1"/>
            </p:cNvSpPr>
            <p:nvPr/>
          </p:nvSpPr>
          <p:spPr>
            <a:xfrm>
              <a:off x="5468105" y="1275044"/>
              <a:ext cx="4820885" cy="4218275"/>
            </a:xfrm>
            <a:custGeom>
              <a:avLst/>
              <a:gdLst>
                <a:gd name="connsiteX0" fmla="*/ 419100 w 457200"/>
                <a:gd name="connsiteY0" fmla="*/ 0 h 400050"/>
                <a:gd name="connsiteX1" fmla="*/ 38100 w 457200"/>
                <a:gd name="connsiteY1" fmla="*/ 0 h 400050"/>
                <a:gd name="connsiteX2" fmla="*/ 0 w 457200"/>
                <a:gd name="connsiteY2" fmla="*/ 38100 h 400050"/>
                <a:gd name="connsiteX3" fmla="*/ 0 w 457200"/>
                <a:gd name="connsiteY3" fmla="*/ 285750 h 400050"/>
                <a:gd name="connsiteX4" fmla="*/ 38100 w 457200"/>
                <a:gd name="connsiteY4" fmla="*/ 323850 h 400050"/>
                <a:gd name="connsiteX5" fmla="*/ 209550 w 457200"/>
                <a:gd name="connsiteY5" fmla="*/ 323850 h 400050"/>
                <a:gd name="connsiteX6" fmla="*/ 209550 w 457200"/>
                <a:gd name="connsiteY6" fmla="*/ 361950 h 400050"/>
                <a:gd name="connsiteX7" fmla="*/ 133350 w 457200"/>
                <a:gd name="connsiteY7" fmla="*/ 361950 h 400050"/>
                <a:gd name="connsiteX8" fmla="*/ 133350 w 457200"/>
                <a:gd name="connsiteY8" fmla="*/ 400050 h 400050"/>
                <a:gd name="connsiteX9" fmla="*/ 323850 w 457200"/>
                <a:gd name="connsiteY9" fmla="*/ 400050 h 400050"/>
                <a:gd name="connsiteX10" fmla="*/ 323850 w 457200"/>
                <a:gd name="connsiteY10" fmla="*/ 361950 h 400050"/>
                <a:gd name="connsiteX11" fmla="*/ 247650 w 457200"/>
                <a:gd name="connsiteY11" fmla="*/ 361950 h 400050"/>
                <a:gd name="connsiteX12" fmla="*/ 247650 w 457200"/>
                <a:gd name="connsiteY12" fmla="*/ 323850 h 400050"/>
                <a:gd name="connsiteX13" fmla="*/ 419100 w 457200"/>
                <a:gd name="connsiteY13" fmla="*/ 323850 h 400050"/>
                <a:gd name="connsiteX14" fmla="*/ 457200 w 457200"/>
                <a:gd name="connsiteY14" fmla="*/ 285750 h 400050"/>
                <a:gd name="connsiteX15" fmla="*/ 457200 w 457200"/>
                <a:gd name="connsiteY15" fmla="*/ 38100 h 400050"/>
                <a:gd name="connsiteX16" fmla="*/ 419100 w 457200"/>
                <a:gd name="connsiteY16" fmla="*/ 0 h 400050"/>
                <a:gd name="connsiteX17" fmla="*/ 419100 w 457200"/>
                <a:gd name="connsiteY17" fmla="*/ 38100 h 400050"/>
                <a:gd name="connsiteX18" fmla="*/ 419062 w 457200"/>
                <a:gd name="connsiteY18" fmla="*/ 228600 h 400050"/>
                <a:gd name="connsiteX19" fmla="*/ 38100 w 457200"/>
                <a:gd name="connsiteY19" fmla="*/ 228600 h 400050"/>
                <a:gd name="connsiteX20" fmla="*/ 38100 w 457200"/>
                <a:gd name="connsiteY20" fmla="*/ 38100 h 400050"/>
                <a:gd name="connsiteX21" fmla="*/ 419100 w 457200"/>
                <a:gd name="connsiteY21" fmla="*/ 38100 h 400050"/>
                <a:gd name="connsiteX22" fmla="*/ 38100 w 457200"/>
                <a:gd name="connsiteY22" fmla="*/ 285750 h 400050"/>
                <a:gd name="connsiteX23" fmla="*/ 38100 w 457200"/>
                <a:gd name="connsiteY23" fmla="*/ 266700 h 400050"/>
                <a:gd name="connsiteX24" fmla="*/ 419043 w 457200"/>
                <a:gd name="connsiteY24" fmla="*/ 266700 h 400050"/>
                <a:gd name="connsiteX25" fmla="*/ 419043 w 457200"/>
                <a:gd name="connsiteY25" fmla="*/ 285750 h 400050"/>
                <a:gd name="connsiteX26" fmla="*/ 38100 w 457200"/>
                <a:gd name="connsiteY26" fmla="*/ 2857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7200" h="400050">
                  <a:moveTo>
                    <a:pt x="419100" y="0"/>
                  </a:moveTo>
                  <a:lnTo>
                    <a:pt x="38100" y="0"/>
                  </a:lnTo>
                  <a:cubicBezTo>
                    <a:pt x="17088" y="0"/>
                    <a:pt x="0" y="17069"/>
                    <a:pt x="0" y="38100"/>
                  </a:cubicBezTo>
                  <a:lnTo>
                    <a:pt x="0" y="285750"/>
                  </a:lnTo>
                  <a:cubicBezTo>
                    <a:pt x="0" y="306762"/>
                    <a:pt x="17088" y="323850"/>
                    <a:pt x="38100" y="323850"/>
                  </a:cubicBezTo>
                  <a:lnTo>
                    <a:pt x="209550" y="323850"/>
                  </a:lnTo>
                  <a:lnTo>
                    <a:pt x="209550" y="361950"/>
                  </a:lnTo>
                  <a:lnTo>
                    <a:pt x="133350" y="361950"/>
                  </a:lnTo>
                  <a:lnTo>
                    <a:pt x="133350" y="400050"/>
                  </a:lnTo>
                  <a:lnTo>
                    <a:pt x="323850" y="400050"/>
                  </a:lnTo>
                  <a:lnTo>
                    <a:pt x="323850" y="361950"/>
                  </a:lnTo>
                  <a:lnTo>
                    <a:pt x="247650" y="361950"/>
                  </a:lnTo>
                  <a:lnTo>
                    <a:pt x="247650" y="323850"/>
                  </a:lnTo>
                  <a:lnTo>
                    <a:pt x="419100" y="323850"/>
                  </a:lnTo>
                  <a:cubicBezTo>
                    <a:pt x="440112" y="323850"/>
                    <a:pt x="457200" y="306762"/>
                    <a:pt x="457200" y="285750"/>
                  </a:cubicBezTo>
                  <a:lnTo>
                    <a:pt x="457200" y="38100"/>
                  </a:lnTo>
                  <a:cubicBezTo>
                    <a:pt x="457200" y="17069"/>
                    <a:pt x="440112" y="0"/>
                    <a:pt x="419100" y="0"/>
                  </a:cubicBezTo>
                  <a:close/>
                  <a:moveTo>
                    <a:pt x="419100" y="38100"/>
                  </a:moveTo>
                  <a:lnTo>
                    <a:pt x="419062" y="228600"/>
                  </a:lnTo>
                  <a:lnTo>
                    <a:pt x="38100" y="228600"/>
                  </a:lnTo>
                  <a:lnTo>
                    <a:pt x="38100" y="38100"/>
                  </a:lnTo>
                  <a:lnTo>
                    <a:pt x="419100" y="38100"/>
                  </a:lnTo>
                  <a:close/>
                  <a:moveTo>
                    <a:pt x="38100" y="285750"/>
                  </a:moveTo>
                  <a:lnTo>
                    <a:pt x="38100" y="266700"/>
                  </a:lnTo>
                  <a:lnTo>
                    <a:pt x="419043" y="266700"/>
                  </a:lnTo>
                  <a:lnTo>
                    <a:pt x="419043" y="285750"/>
                  </a:lnTo>
                  <a:lnTo>
                    <a:pt x="38100" y="285750"/>
                  </a:lnTo>
                  <a:close/>
                </a:path>
              </a:pathLst>
            </a:custGeom>
            <a:solidFill>
              <a:schemeClr val="bg1"/>
            </a:solidFill>
            <a:ln w="19050" cap="flat">
              <a:noFill/>
              <a:prstDash val="solid"/>
              <a:miter/>
            </a:ln>
          </p:spPr>
          <p:txBody>
            <a:bodyPr rtlCol="0" anchor="ctr"/>
            <a:lstStyle/>
            <a:p>
              <a:endParaRPr lang="en-US"/>
            </a:p>
          </p:txBody>
        </p:sp>
        <p:pic>
          <p:nvPicPr>
            <p:cNvPr id="2050" name="Picture 2" descr="Image result for applicatons">
              <a:extLst>
                <a:ext uri="{FF2B5EF4-FFF2-40B4-BE49-F238E27FC236}">
                  <a16:creationId xmlns:a16="http://schemas.microsoft.com/office/drawing/2014/main" id="{CA159B61-9F4E-4C55-8DB1-A595E98940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866"/>
            <a:stretch/>
          </p:blipFill>
          <p:spPr bwMode="auto">
            <a:xfrm>
              <a:off x="5625559" y="1476283"/>
              <a:ext cx="4513483" cy="295803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Image result for internet">
            <a:extLst>
              <a:ext uri="{FF2B5EF4-FFF2-40B4-BE49-F238E27FC236}">
                <a16:creationId xmlns:a16="http://schemas.microsoft.com/office/drawing/2014/main" id="{51F4BBE6-2BE6-434C-9828-398B1C25E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675" y="1694669"/>
            <a:ext cx="4166750" cy="294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8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8</a:t>
            </a:fld>
            <a:endParaRPr lang="en-US"/>
          </a:p>
        </p:txBody>
      </p:sp>
      <p:pic>
        <p:nvPicPr>
          <p:cNvPr id="4" name="Picture 3">
            <a:extLst>
              <a:ext uri="{FF2B5EF4-FFF2-40B4-BE49-F238E27FC236}">
                <a16:creationId xmlns:a16="http://schemas.microsoft.com/office/drawing/2014/main" id="{9AAE309E-D86B-BA44-A5B6-1CFDDFF1AA55}"/>
              </a:ext>
            </a:extLst>
          </p:cNvPr>
          <p:cNvPicPr>
            <a:picLocks noChangeAspect="1"/>
          </p:cNvPicPr>
          <p:nvPr/>
        </p:nvPicPr>
        <p:blipFill>
          <a:blip r:embed="rId3"/>
          <a:stretch>
            <a:fillRect/>
          </a:stretch>
        </p:blipFill>
        <p:spPr>
          <a:xfrm>
            <a:off x="2012950" y="1339850"/>
            <a:ext cx="8166100" cy="4178300"/>
          </a:xfrm>
          <a:prstGeom prst="rect">
            <a:avLst/>
          </a:prstGeom>
        </p:spPr>
      </p:pic>
    </p:spTree>
    <p:extLst>
      <p:ext uri="{BB962C8B-B14F-4D97-AF65-F5344CB8AC3E}">
        <p14:creationId xmlns:p14="http://schemas.microsoft.com/office/powerpoint/2010/main" val="9724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02BDA9C-0978-EE47-B544-15FE77EDF278}" type="slidenum">
              <a:rPr lang="en-US" smtClean="0"/>
              <a:t>9</a:t>
            </a:fld>
            <a:endParaRPr lang="en-US"/>
          </a:p>
        </p:txBody>
      </p:sp>
      <p:pic>
        <p:nvPicPr>
          <p:cNvPr id="28" name="Picture 27" descr="A picture containing basketball, athletic game&#10;&#10;Description automatically generated">
            <a:extLst>
              <a:ext uri="{FF2B5EF4-FFF2-40B4-BE49-F238E27FC236}">
                <a16:creationId xmlns:a16="http://schemas.microsoft.com/office/drawing/2014/main" id="{02DE8F8F-29CE-446A-999D-C35255798F4B}"/>
              </a:ext>
            </a:extLst>
          </p:cNvPr>
          <p:cNvPicPr>
            <a:picLocks noChangeAspect="1"/>
          </p:cNvPicPr>
          <p:nvPr/>
        </p:nvPicPr>
        <p:blipFill>
          <a:blip r:embed="rId3"/>
          <a:stretch>
            <a:fillRect/>
          </a:stretch>
        </p:blipFill>
        <p:spPr>
          <a:xfrm>
            <a:off x="3909849" y="1066216"/>
            <a:ext cx="4372303" cy="4725568"/>
          </a:xfrm>
          <a:prstGeom prst="rect">
            <a:avLst/>
          </a:prstGeom>
        </p:spPr>
      </p:pic>
      <p:grpSp>
        <p:nvGrpSpPr>
          <p:cNvPr id="29" name="Group 28">
            <a:extLst>
              <a:ext uri="{FF2B5EF4-FFF2-40B4-BE49-F238E27FC236}">
                <a16:creationId xmlns:a16="http://schemas.microsoft.com/office/drawing/2014/main" id="{27BCF8E1-F55E-49D0-99B7-20FEB05E2D6A}"/>
              </a:ext>
            </a:extLst>
          </p:cNvPr>
          <p:cNvGrpSpPr/>
          <p:nvPr/>
        </p:nvGrpSpPr>
        <p:grpSpPr>
          <a:xfrm>
            <a:off x="4911436" y="2834828"/>
            <a:ext cx="2369130" cy="859971"/>
            <a:chOff x="4911436" y="2834828"/>
            <a:chExt cx="2369130" cy="859971"/>
          </a:xfrm>
        </p:grpSpPr>
        <p:pic>
          <p:nvPicPr>
            <p:cNvPr id="30" name="Picture 29" descr="A picture containing sunset&#10;&#10;Description automatically generated">
              <a:extLst>
                <a:ext uri="{FF2B5EF4-FFF2-40B4-BE49-F238E27FC236}">
                  <a16:creationId xmlns:a16="http://schemas.microsoft.com/office/drawing/2014/main" id="{4C3F96B9-02F4-4FF7-BF15-5E18C41AD584}"/>
                </a:ext>
              </a:extLst>
            </p:cNvPr>
            <p:cNvPicPr>
              <a:picLocks noChangeAspect="1"/>
            </p:cNvPicPr>
            <p:nvPr/>
          </p:nvPicPr>
          <p:blipFill>
            <a:blip r:embed="rId4"/>
            <a:stretch>
              <a:fillRect/>
            </a:stretch>
          </p:blipFill>
          <p:spPr>
            <a:xfrm>
              <a:off x="4911436" y="2834828"/>
              <a:ext cx="859971" cy="859971"/>
            </a:xfrm>
            <a:prstGeom prst="rect">
              <a:avLst/>
            </a:prstGeom>
          </p:spPr>
        </p:pic>
        <p:pic>
          <p:nvPicPr>
            <p:cNvPr id="31" name="Picture 30" descr="A picture containing sunset&#10;&#10;Description automatically generated">
              <a:extLst>
                <a:ext uri="{FF2B5EF4-FFF2-40B4-BE49-F238E27FC236}">
                  <a16:creationId xmlns:a16="http://schemas.microsoft.com/office/drawing/2014/main" id="{FBF36A6D-CE27-4CF8-B457-EB30D73BF4B3}"/>
                </a:ext>
              </a:extLst>
            </p:cNvPr>
            <p:cNvPicPr>
              <a:picLocks noChangeAspect="1"/>
            </p:cNvPicPr>
            <p:nvPr/>
          </p:nvPicPr>
          <p:blipFill>
            <a:blip r:embed="rId4"/>
            <a:stretch>
              <a:fillRect/>
            </a:stretch>
          </p:blipFill>
          <p:spPr>
            <a:xfrm>
              <a:off x="6420595" y="2834828"/>
              <a:ext cx="859971" cy="859971"/>
            </a:xfrm>
            <a:prstGeom prst="rect">
              <a:avLst/>
            </a:prstGeom>
          </p:spPr>
        </p:pic>
      </p:grpSp>
    </p:spTree>
    <p:extLst>
      <p:ext uri="{BB962C8B-B14F-4D97-AF65-F5344CB8AC3E}">
        <p14:creationId xmlns:p14="http://schemas.microsoft.com/office/powerpoint/2010/main" val="315407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phos">
  <a:themeElements>
    <a:clrScheme name="Sophos">
      <a:dk1>
        <a:srgbClr val="46494F"/>
      </a:dk1>
      <a:lt1>
        <a:srgbClr val="FFFFFF"/>
      </a:lt1>
      <a:dk2>
        <a:srgbClr val="00193C"/>
      </a:dk2>
      <a:lt2>
        <a:srgbClr val="6EB4E7"/>
      </a:lt2>
      <a:accent1>
        <a:srgbClr val="055BB5"/>
      </a:accent1>
      <a:accent2>
        <a:srgbClr val="0090DD"/>
      </a:accent2>
      <a:accent3>
        <a:srgbClr val="FF8300"/>
      </a:accent3>
      <a:accent4>
        <a:srgbClr val="3FAE29"/>
      </a:accent4>
      <a:accent5>
        <a:srgbClr val="00ADC9"/>
      </a:accent5>
      <a:accent6>
        <a:srgbClr val="023C79"/>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7104D23D25F44BA9EC2C6B389D5EB8" ma:contentTypeVersion="18" ma:contentTypeDescription="Create a new document." ma:contentTypeScope="" ma:versionID="cc884004a0b97dd23aa16d45f26b8038">
  <xsd:schema xmlns:xsd="http://www.w3.org/2001/XMLSchema" xmlns:xs="http://www.w3.org/2001/XMLSchema" xmlns:p="http://schemas.microsoft.com/office/2006/metadata/properties" xmlns:ns2="f2d69a8c-ad8a-4a93-b4b5-5f97525ed086" xmlns:ns3="bea23bc0-1e1a-4ed7-b382-31e29dbe88bf" targetNamespace="http://schemas.microsoft.com/office/2006/metadata/properties" ma:root="true" ma:fieldsID="18a656148d8425eee2dd221e7faab0ce" ns2:_="" ns3:_="">
    <xsd:import namespace="f2d69a8c-ad8a-4a93-b4b5-5f97525ed086"/>
    <xsd:import namespace="bea23bc0-1e1a-4ed7-b382-31e29dbe88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69a8c-ad8a-4a93-b4b5-5f97525ed08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23bc0-1e1a-4ed7-b382-31e29dbe88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52B77-3A21-4D46-BFD2-530D95DCB9E4}">
  <ds:schemaRefs>
    <ds:schemaRef ds:uri="http://purl.org/dc/dcmitype/"/>
    <ds:schemaRef ds:uri="http://schemas.microsoft.com/office/infopath/2007/PartnerControls"/>
    <ds:schemaRef ds:uri="bea23bc0-1e1a-4ed7-b382-31e29dbe88bf"/>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f2d69a8c-ad8a-4a93-b4b5-5f97525ed086"/>
    <ds:schemaRef ds:uri="http://www.w3.org/XML/1998/namespace"/>
  </ds:schemaRefs>
</ds:datastoreItem>
</file>

<file path=customXml/itemProps2.xml><?xml version="1.0" encoding="utf-8"?>
<ds:datastoreItem xmlns:ds="http://schemas.openxmlformats.org/officeDocument/2006/customXml" ds:itemID="{4B8628BE-1A10-4EB5-BB5A-6C62834A7D56}">
  <ds:schemaRefs>
    <ds:schemaRef ds:uri="http://schemas.microsoft.com/sharepoint/v3/contenttype/forms"/>
  </ds:schemaRefs>
</ds:datastoreItem>
</file>

<file path=customXml/itemProps3.xml><?xml version="1.0" encoding="utf-8"?>
<ds:datastoreItem xmlns:ds="http://schemas.openxmlformats.org/officeDocument/2006/customXml" ds:itemID="{E8791E76-75DD-41E6-9143-917EAC061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69a8c-ad8a-4a93-b4b5-5f97525ed086"/>
    <ds:schemaRef ds:uri="bea23bc0-1e1a-4ed7-b382-31e29dbe8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18393</TotalTime>
  <Words>3380</Words>
  <Application>Microsoft Office PowerPoint</Application>
  <PresentationFormat>Widescreen</PresentationFormat>
  <Paragraphs>352</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Franklin Gothic Demi</vt:lpstr>
      <vt:lpstr>LucidaGrande</vt:lpstr>
      <vt:lpstr>Wingdings</vt:lpstr>
      <vt:lpstr>Sophos</vt:lpstr>
      <vt:lpstr>Coronavirus and Remote Working: What You Need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Cybersecurity Best Practices for Users</vt:lpstr>
      <vt:lpstr>Cybersecurity Best Practices for Users</vt:lpstr>
      <vt:lpstr>Summary</vt:lpstr>
      <vt:lpstr>Top Tips To Secure Remote Working</vt:lpstr>
      <vt:lpstr>FREE Resources from Sophos</vt:lpstr>
      <vt:lpstr>Any Questions?</vt:lpstr>
      <vt:lpstr>PowerPoint Presentation</vt:lpstr>
      <vt:lpstr>Sophos Business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Sally Adam</cp:lastModifiedBy>
  <cp:revision>674</cp:revision>
  <cp:lastPrinted>2016-03-23T18:25:27Z</cp:lastPrinted>
  <dcterms:created xsi:type="dcterms:W3CDTF">2016-02-25T00:56:08Z</dcterms:created>
  <dcterms:modified xsi:type="dcterms:W3CDTF">2020-03-16T12:57:40Z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0x0101007A7104D23D25F44BA9EC2C6B389D5EB8</vt:lpwstr>
  </property>
</Properties>
</file>